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sldIdLst>
    <p:sldId id="256" r:id="rId2"/>
    <p:sldId id="257" r:id="rId3"/>
    <p:sldId id="258" r:id="rId4"/>
    <p:sldId id="260" r:id="rId5"/>
    <p:sldId id="266" r:id="rId6"/>
    <p:sldId id="267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4" r:id="rId20"/>
    <p:sldId id="287" r:id="rId21"/>
    <p:sldId id="288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291" r:id="rId34"/>
    <p:sldId id="295" r:id="rId35"/>
    <p:sldId id="297" r:id="rId36"/>
    <p:sldId id="300" r:id="rId37"/>
    <p:sldId id="301" r:id="rId38"/>
    <p:sldId id="302" r:id="rId39"/>
    <p:sldId id="304" r:id="rId40"/>
    <p:sldId id="305" r:id="rId41"/>
    <p:sldId id="312" r:id="rId42"/>
    <p:sldId id="316" r:id="rId43"/>
    <p:sldId id="317" r:id="rId44"/>
    <p:sldId id="322" r:id="rId45"/>
    <p:sldId id="323" r:id="rId46"/>
    <p:sldId id="324" r:id="rId47"/>
    <p:sldId id="343" r:id="rId48"/>
    <p:sldId id="336" r:id="rId49"/>
    <p:sldId id="337" r:id="rId50"/>
    <p:sldId id="338" r:id="rId51"/>
    <p:sldId id="339" r:id="rId52"/>
    <p:sldId id="340" r:id="rId53"/>
    <p:sldId id="341" r:id="rId54"/>
    <p:sldId id="342" r:id="rId55"/>
  </p:sldIdLst>
  <p:sldSz cx="4610100" cy="3460750"/>
  <p:notesSz cx="4610100" cy="3460750"/>
  <p:defaultTextStyle>
    <a:defPPr>
      <a:defRPr lang="en-US"/>
    </a:defPPr>
    <a:lvl1pPr marL="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42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21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02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83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163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044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217" d="100"/>
          <a:sy n="217" d="100"/>
        </p:scale>
        <p:origin x="-203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4610100" cy="34607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113" tIns="23057" rIns="46113" bIns="23057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32928" y="35201"/>
            <a:ext cx="4544242" cy="337708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53098" y="1615017"/>
            <a:ext cx="3227070" cy="807508"/>
          </a:xfrm>
        </p:spPr>
        <p:txBody>
          <a:bodyPr/>
          <a:lstStyle>
            <a:lvl1pPr marL="0" indent="0" algn="ctr">
              <a:buNone/>
              <a:defRPr sz="1300">
                <a:solidFill>
                  <a:schemeClr val="tx2"/>
                </a:solidFill>
              </a:defRPr>
            </a:lvl1pPr>
            <a:lvl2pPr marL="230566" indent="0" algn="ctr">
              <a:buNone/>
            </a:lvl2pPr>
            <a:lvl3pPr marL="461132" indent="0" algn="ctr">
              <a:buNone/>
            </a:lvl3pPr>
            <a:lvl4pPr marL="691698" indent="0" algn="ctr">
              <a:buNone/>
            </a:lvl4pPr>
            <a:lvl5pPr marL="922264" indent="0" algn="ctr">
              <a:buNone/>
            </a:lvl5pPr>
            <a:lvl6pPr marL="1152830" indent="0" algn="ctr">
              <a:buNone/>
            </a:lvl6pPr>
            <a:lvl7pPr marL="1383396" indent="0" algn="ctr">
              <a:buNone/>
            </a:lvl7pPr>
            <a:lvl8pPr marL="1613962" indent="0" algn="ctr">
              <a:buNone/>
            </a:lvl8pPr>
            <a:lvl9pPr marL="184452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7" name="Rectangle 6"/>
          <p:cNvSpPr/>
          <p:nvPr/>
        </p:nvSpPr>
        <p:spPr>
          <a:xfrm>
            <a:off x="31728" y="731361"/>
            <a:ext cx="4548358" cy="77074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1728" y="704826"/>
            <a:ext cx="4548358" cy="6084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1728" y="1502105"/>
            <a:ext cx="4548358" cy="5577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0505" y="759937"/>
            <a:ext cx="4149090" cy="741818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2323" y="138592"/>
            <a:ext cx="1014222" cy="295285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1010" y="138592"/>
            <a:ext cx="2804478" cy="295285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61010" y="730603"/>
            <a:ext cx="3918585" cy="23071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610100" cy="34607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113" tIns="23057" rIns="46113" bIns="23057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32928" y="35201"/>
            <a:ext cx="4544242" cy="337708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66" y="480660"/>
            <a:ext cx="3918585" cy="687343"/>
          </a:xfrm>
        </p:spPr>
        <p:txBody>
          <a:bodyPr anchor="b" anchorCtr="0"/>
          <a:lstStyle>
            <a:lvl1pPr algn="l">
              <a:buNone/>
              <a:defRPr sz="2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166" y="1285765"/>
            <a:ext cx="3918585" cy="675327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384" y="3114675"/>
            <a:ext cx="2016919" cy="2307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34995" y="1199419"/>
            <a:ext cx="4544314" cy="4614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861" y="1181578"/>
            <a:ext cx="4544448" cy="23071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438" y="1245870"/>
            <a:ext cx="4544871" cy="2307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62" y="3133132"/>
            <a:ext cx="230505" cy="230717"/>
          </a:xfrm>
        </p:spPr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61010" y="730603"/>
            <a:ext cx="1890141" cy="23071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2487533" y="730603"/>
            <a:ext cx="1890141" cy="23071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" y="137789"/>
            <a:ext cx="3918585" cy="576792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010" y="730603"/>
            <a:ext cx="1882458" cy="384528"/>
          </a:xfrm>
          <a:noFill/>
          <a:ln w="12700" cap="sq" cmpd="sng" algn="ctr">
            <a:noFill/>
            <a:prstDash val="solid"/>
          </a:ln>
        </p:spPr>
        <p:txBody>
          <a:bodyPr lIns="46113" anchor="b" anchorCtr="0">
            <a:no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000" b="1"/>
            </a:lvl2pPr>
            <a:lvl3pPr>
              <a:buNone/>
              <a:defRPr sz="900" b="1"/>
            </a:lvl3pPr>
            <a:lvl4pPr>
              <a:buNone/>
              <a:defRPr sz="800" b="1"/>
            </a:lvl4pPr>
            <a:lvl5pPr>
              <a:buNone/>
              <a:defRPr sz="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497137" y="730603"/>
            <a:ext cx="1882458" cy="384528"/>
          </a:xfrm>
          <a:noFill/>
          <a:ln w="12700" cap="sq" cmpd="sng" algn="ctr">
            <a:noFill/>
            <a:prstDash val="solid"/>
          </a:ln>
        </p:spPr>
        <p:txBody>
          <a:bodyPr lIns="46113" anchor="b" anchorCtr="0">
            <a:no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000" b="1"/>
            </a:lvl2pPr>
            <a:lvl3pPr>
              <a:buNone/>
              <a:defRPr sz="900" b="1"/>
            </a:lvl3pPr>
            <a:lvl4pPr>
              <a:buNone/>
              <a:defRPr sz="800" b="1"/>
            </a:lvl4pPr>
            <a:lvl5pPr>
              <a:buNone/>
              <a:defRPr sz="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1010" y="1134357"/>
            <a:ext cx="1882458" cy="1961092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2497137" y="1134357"/>
            <a:ext cx="1882458" cy="1961092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610100" cy="346075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32271" y="35200"/>
            <a:ext cx="4544242" cy="337769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" y="137789"/>
            <a:ext cx="3918585" cy="576792"/>
          </a:xfrm>
        </p:spPr>
        <p:txBody>
          <a:bodyPr anchor="b" anchorCtr="0"/>
          <a:lstStyle>
            <a:lvl1pPr algn="l">
              <a:buNone/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61010" y="807508"/>
            <a:ext cx="960438" cy="2268714"/>
          </a:xfrm>
        </p:spPr>
        <p:txBody>
          <a:bodyPr/>
          <a:lstStyle>
            <a:lvl1pPr marL="0" indent="0">
              <a:buNone/>
              <a:defRPr sz="900"/>
            </a:lvl1pPr>
            <a:lvl2pPr>
              <a:buNone/>
              <a:defRPr sz="600"/>
            </a:lvl2pPr>
            <a:lvl3pPr>
              <a:buNone/>
              <a:defRPr sz="500"/>
            </a:lvl3pPr>
            <a:lvl4pPr>
              <a:buNone/>
              <a:defRPr sz="500"/>
            </a:lvl4pPr>
            <a:lvl5pPr>
              <a:buNone/>
              <a:defRPr sz="5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1498282" y="807508"/>
            <a:ext cx="2881313" cy="2268714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" y="2472963"/>
            <a:ext cx="3688080" cy="263562"/>
          </a:xfrm>
        </p:spPr>
        <p:txBody>
          <a:bodyPr anchor="ctr">
            <a:noAutofit/>
          </a:bodyPr>
          <a:lstStyle>
            <a:lvl1pPr algn="l">
              <a:buNone/>
              <a:defRPr sz="1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" y="2748125"/>
            <a:ext cx="3688080" cy="346075"/>
          </a:xfrm>
        </p:spPr>
        <p:txBody>
          <a:bodyPr/>
          <a:lstStyle>
            <a:lvl1pPr marL="0" indent="0">
              <a:buFontTx/>
              <a:buNone/>
              <a:defRPr sz="800"/>
            </a:lvl1pPr>
            <a:lvl2pPr>
              <a:defRPr sz="600"/>
            </a:lvl2pPr>
            <a:lvl3pPr>
              <a:defRPr sz="500"/>
            </a:lvl3pPr>
            <a:lvl4pPr>
              <a:defRPr sz="500"/>
            </a:lvl4pPr>
            <a:lvl5pPr>
              <a:defRPr sz="5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1010" y="3114675"/>
            <a:ext cx="1959293" cy="2307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762" y="3133132"/>
            <a:ext cx="230505" cy="230717"/>
          </a:xfrm>
        </p:spPr>
        <p:txBody>
          <a:bodyPr/>
          <a:lstStyle/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  <p:sp>
        <p:nvSpPr>
          <p:cNvPr id="11" name="Rectangle 10"/>
          <p:cNvSpPr/>
          <p:nvPr/>
        </p:nvSpPr>
        <p:spPr>
          <a:xfrm flipV="1">
            <a:off x="34438" y="2363461"/>
            <a:ext cx="4540949" cy="4614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34540" y="2346767"/>
            <a:ext cx="4540847" cy="23071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34541" y="2408711"/>
            <a:ext cx="4540846" cy="2462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439" y="33647"/>
            <a:ext cx="4538444" cy="2311973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4610100" cy="34607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113" tIns="23057" rIns="46113" bIns="23057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32271" y="35200"/>
            <a:ext cx="4544242" cy="337769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6113" tIns="23057" rIns="46113" bIns="2305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1010" y="138590"/>
            <a:ext cx="3918585" cy="576792"/>
          </a:xfrm>
          <a:prstGeom prst="rect">
            <a:avLst/>
          </a:prstGeom>
        </p:spPr>
        <p:txBody>
          <a:bodyPr lIns="46113" tIns="23057" rIns="46113" bIns="46113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61010" y="730603"/>
            <a:ext cx="3918585" cy="2307167"/>
          </a:xfrm>
          <a:prstGeom prst="rect">
            <a:avLst/>
          </a:prstGeom>
        </p:spPr>
        <p:txBody>
          <a:bodyPr lIns="46113" tIns="23057" rIns="46113" bIns="2305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3111817" y="3124288"/>
            <a:ext cx="1248569" cy="240330"/>
          </a:xfrm>
          <a:prstGeom prst="rect">
            <a:avLst/>
          </a:prstGeom>
        </p:spPr>
        <p:txBody>
          <a:bodyPr lIns="46113" tIns="23057" rIns="46113" bIns="23057" anchor="ctr" anchorCtr="0"/>
          <a:lstStyle>
            <a:lvl1pPr algn="r" eaLnBrk="1" latinLnBrk="0" hangingPunct="1">
              <a:defRPr kumimoji="0" sz="7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1010" y="3114675"/>
            <a:ext cx="1997710" cy="230717"/>
          </a:xfrm>
          <a:prstGeom prst="rect">
            <a:avLst/>
          </a:prstGeom>
        </p:spPr>
        <p:txBody>
          <a:bodyPr lIns="46113" tIns="23057" rIns="46113" bIns="23057" anchor="ctr" anchorCtr="0"/>
          <a:lstStyle>
            <a:lvl1pPr eaLnBrk="1" latinLnBrk="0" hangingPunct="1">
              <a:defRPr kumimoji="0" sz="7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762" y="3133901"/>
            <a:ext cx="230505" cy="230717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7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" smtClean="0"/>
              <a:t>Slide</a:t>
            </a:r>
            <a:r>
              <a:rPr lang="en-US" spc="-25" smtClean="0"/>
              <a:t> </a:t>
            </a:r>
            <a:fld id="{81D60167-4931-47E6-BA6A-407CBD079E47}" type="slidenum">
              <a:rPr lang="en-US" spc="-5" smtClean="0"/>
              <a:pPr/>
              <a:t>‹#›</a:t>
            </a:fld>
            <a:r>
              <a:rPr lang="en-US" spc="-5" smtClean="0"/>
              <a:t>/29</a:t>
            </a:r>
            <a:endParaRPr lang="en-US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rtl="0" eaLnBrk="1" latinLnBrk="0" hangingPunct="1">
        <a:spcBef>
          <a:spcPct val="0"/>
        </a:spcBef>
        <a:buNone/>
        <a:defRPr kumimoji="0" sz="2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8340" indent="-138340" algn="l" rtl="0" eaLnBrk="1" latinLnBrk="0" hangingPunct="1">
        <a:spcBef>
          <a:spcPts val="292"/>
        </a:spcBef>
        <a:buClr>
          <a:schemeClr val="accent1"/>
        </a:buClr>
        <a:buSzPct val="85000"/>
        <a:buFont typeface="Wingdings 2"/>
        <a:buChar char=""/>
        <a:defRPr kumimoji="0"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76679" indent="-115283" algn="l" rtl="0" eaLnBrk="1" latinLnBrk="0" hangingPunct="1">
        <a:spcBef>
          <a:spcPts val="187"/>
        </a:spcBef>
        <a:buClr>
          <a:schemeClr val="accent2"/>
        </a:buClr>
        <a:buSzPct val="85000"/>
        <a:buFont typeface="Wingdings 2"/>
        <a:buChar char="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5019" indent="-115283" algn="l" rtl="0" eaLnBrk="1" latinLnBrk="0" hangingPunct="1">
        <a:spcBef>
          <a:spcPts val="187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553358" indent="-115283" algn="l" rtl="0" eaLnBrk="1" latinLnBrk="0" hangingPunct="1">
        <a:spcBef>
          <a:spcPts val="187"/>
        </a:spcBef>
        <a:buClr>
          <a:schemeClr val="accent3"/>
        </a:buClr>
        <a:buSzPct val="80000"/>
        <a:buFont typeface="Wingdings 2"/>
        <a:buChar char="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691698" indent="-115283" algn="l" rtl="0" eaLnBrk="1" latinLnBrk="0" hangingPunct="1">
        <a:spcBef>
          <a:spcPts val="187"/>
        </a:spcBef>
        <a:buClr>
          <a:schemeClr val="accent3"/>
        </a:buClr>
        <a:buFontTx/>
        <a:buChar char="o"/>
        <a:defRPr kumimoji="0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830037" indent="-115283" algn="l" rtl="0" eaLnBrk="1" latinLnBrk="0" hangingPunct="1">
        <a:spcBef>
          <a:spcPts val="187"/>
        </a:spcBef>
        <a:buClr>
          <a:schemeClr val="accent3"/>
        </a:buClr>
        <a:buChar char="•"/>
        <a:defRPr kumimoji="0"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68377" indent="-115283" algn="l" rtl="0" eaLnBrk="1" latinLnBrk="0" hangingPunct="1">
        <a:spcBef>
          <a:spcPts val="187"/>
        </a:spcBef>
        <a:buClr>
          <a:schemeClr val="accent2"/>
        </a:buClr>
        <a:buChar char="•"/>
        <a:defRPr kumimoji="0"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106717" indent="-115283" algn="l" rtl="0" eaLnBrk="1" latinLnBrk="0" hangingPunct="1">
        <a:spcBef>
          <a:spcPts val="187"/>
        </a:spcBef>
        <a:buClr>
          <a:schemeClr val="accent1">
            <a:tint val="60000"/>
          </a:schemeClr>
        </a:buClr>
        <a:buChar char="•"/>
        <a:defRPr kumimoji="0"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056" indent="-115283" algn="l" rtl="0" eaLnBrk="1" latinLnBrk="0" hangingPunct="1">
        <a:spcBef>
          <a:spcPts val="187"/>
        </a:spcBef>
        <a:buClr>
          <a:schemeClr val="accent2">
            <a:tint val="60000"/>
          </a:schemeClr>
        </a:buClr>
        <a:buChar char="•"/>
        <a:defRPr kumimoji="0"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30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61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916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9222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1528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3833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6139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8445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cgill.ca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.ox.ac.uk/al/people/Deutsch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mtp.cam.ac.uk/people/r.jozs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mtp.cam.ac.uk/people/r.jozs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ttaaronson.com/democritus/" TargetMode="External"/><Relationship Id="rId2" Type="http://schemas.openxmlformats.org/officeDocument/2006/relationships/hyperlink" Target="http://www.cs.bris.ac.uk/~montanar/gameshow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uwaterloo.ca/~watrous/LectureNotes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src.nist.gov/Projects/Post-Quantum-Cryptography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06" y="640117"/>
            <a:ext cx="4265994" cy="661207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538164" marR="5076" indent="-1526107">
              <a:lnSpc>
                <a:spcPct val="106700"/>
              </a:lnSpc>
              <a:spcBef>
                <a:spcPts val="20"/>
              </a:spcBef>
            </a:pPr>
            <a:r>
              <a:rPr spc="15" dirty="0"/>
              <a:t>The</a:t>
            </a:r>
            <a:r>
              <a:rPr spc="25" dirty="0"/>
              <a:t> </a:t>
            </a:r>
            <a:r>
              <a:rPr spc="15" dirty="0"/>
              <a:t>past,</a:t>
            </a:r>
            <a:r>
              <a:rPr spc="30" dirty="0"/>
              <a:t> </a:t>
            </a:r>
            <a:r>
              <a:rPr spc="15" dirty="0"/>
              <a:t>present,</a:t>
            </a:r>
            <a:r>
              <a:rPr spc="30" dirty="0"/>
              <a:t> </a:t>
            </a:r>
            <a:r>
              <a:rPr spc="15" dirty="0"/>
              <a:t>and</a:t>
            </a:r>
            <a:r>
              <a:rPr spc="25" dirty="0"/>
              <a:t> </a:t>
            </a:r>
            <a:r>
              <a:rPr spc="10" dirty="0"/>
              <a:t>future</a:t>
            </a:r>
            <a:r>
              <a:rPr spc="30" dirty="0"/>
              <a:t> </a:t>
            </a:r>
            <a:r>
              <a:rPr spc="15" dirty="0"/>
              <a:t>history</a:t>
            </a:r>
            <a:r>
              <a:rPr spc="30" dirty="0"/>
              <a:t> </a:t>
            </a:r>
            <a:r>
              <a:rPr spc="10" dirty="0"/>
              <a:t>of</a:t>
            </a:r>
            <a:r>
              <a:rPr spc="30" dirty="0"/>
              <a:t> </a:t>
            </a:r>
            <a:r>
              <a:rPr spc="15" dirty="0"/>
              <a:t>quantum </a:t>
            </a:r>
            <a:r>
              <a:rPr spc="-36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2579" y="1395840"/>
            <a:ext cx="2303145" cy="33277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algn="ctr">
              <a:lnSpc>
                <a:spcPts val="1200"/>
              </a:lnSpc>
              <a:spcBef>
                <a:spcPts val="95"/>
              </a:spcBef>
            </a:pPr>
            <a:r>
              <a:rPr lang="en-IN" sz="1000" spc="-10" dirty="0" smtClean="0">
                <a:latin typeface="Microsoft Sans Serif"/>
                <a:cs typeface="Microsoft Sans Serif"/>
              </a:rPr>
              <a:t>Dr. Bhawana Rudra</a:t>
            </a:r>
          </a:p>
          <a:p>
            <a:pPr algn="ctr">
              <a:lnSpc>
                <a:spcPts val="1200"/>
              </a:lnSpc>
              <a:spcBef>
                <a:spcPts val="95"/>
              </a:spcBef>
            </a:pPr>
            <a:r>
              <a:rPr lang="en-IN" sz="1000" spc="-10" dirty="0" smtClean="0">
                <a:latin typeface="Microsoft Sans Serif"/>
                <a:cs typeface="Microsoft Sans Serif"/>
              </a:rPr>
              <a:t>NITK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79" y="3345051"/>
            <a:ext cx="3454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pPr marL="12692">
                <a:spcBef>
                  <a:spcPts val="75"/>
                </a:spcBef>
              </a:pPr>
              <a:t>1</a:t>
            </a:fld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3809946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Quantum</a:t>
            </a:r>
            <a:r>
              <a:rPr spc="-20" dirty="0"/>
              <a:t> </a:t>
            </a:r>
            <a:r>
              <a:rPr spc="10" dirty="0"/>
              <a:t>cryptography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311" y="427334"/>
            <a:ext cx="3994785" cy="51231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67524" marR="17768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1984:</a:t>
            </a:r>
            <a:r>
              <a:rPr sz="1000" spc="8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Bennett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Brassard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secure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cryptographic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keys</a:t>
            </a:r>
            <a:endParaRPr sz="1000">
              <a:latin typeface="Microsoft Sans Serif"/>
              <a:cs typeface="Microsoft Sans Serif"/>
            </a:endParaRPr>
          </a:p>
          <a:p>
            <a:pPr marL="25382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1989:</a:t>
            </a:r>
            <a:r>
              <a:rPr sz="1000" spc="7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key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demonstrated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experimentally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78" y="944546"/>
            <a:ext cx="899922" cy="653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277" y="958893"/>
            <a:ext cx="899769" cy="62515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96277" y="1785189"/>
            <a:ext cx="3240405" cy="52705"/>
            <a:chOff x="696277" y="1785185"/>
            <a:chExt cx="3240405" cy="52705"/>
          </a:xfrm>
        </p:grpSpPr>
        <p:sp>
          <p:nvSpPr>
            <p:cNvPr id="7" name="object 7"/>
            <p:cNvSpPr/>
            <p:nvPr/>
          </p:nvSpPr>
          <p:spPr>
            <a:xfrm>
              <a:off x="696277" y="1811502"/>
              <a:ext cx="3207385" cy="0"/>
            </a:xfrm>
            <a:custGeom>
              <a:avLst/>
              <a:gdLst/>
              <a:ahLst/>
              <a:cxnLst/>
              <a:rect l="l" t="t" r="r" b="b"/>
              <a:pathLst>
                <a:path w="3207385">
                  <a:moveTo>
                    <a:pt x="0" y="0"/>
                  </a:moveTo>
                  <a:lnTo>
                    <a:pt x="320714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83683" y="178518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3207" y="1523903"/>
            <a:ext cx="4067175" cy="110478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38707" algn="ctr">
              <a:spcBef>
                <a:spcPts val="95"/>
              </a:spcBef>
            </a:pP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440" dirty="0">
                <a:latin typeface="Arial"/>
                <a:cs typeface="Arial"/>
              </a:rPr>
              <a:t>3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→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4593" algn="ctr">
              <a:tabLst>
                <a:tab pos="327684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Bob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205596" marR="55840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basic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idea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principles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uncertainty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collapse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detect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eavesdropper.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8/29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3809946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Quantum</a:t>
            </a:r>
            <a:r>
              <a:rPr spc="-20" dirty="0"/>
              <a:t> </a:t>
            </a:r>
            <a:r>
              <a:rPr spc="10" dirty="0"/>
              <a:t>cryptography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311" y="427334"/>
            <a:ext cx="3994785" cy="51231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67524" marR="17768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1984:</a:t>
            </a:r>
            <a:r>
              <a:rPr sz="1000" spc="8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Bennett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Brassard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secure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cryptographic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keys</a:t>
            </a:r>
            <a:endParaRPr sz="1000">
              <a:latin typeface="Microsoft Sans Serif"/>
              <a:cs typeface="Microsoft Sans Serif"/>
            </a:endParaRPr>
          </a:p>
          <a:p>
            <a:pPr marL="25382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1989:</a:t>
            </a:r>
            <a:r>
              <a:rPr sz="1000" spc="7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key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demonstrated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experimentally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78" y="944546"/>
            <a:ext cx="899922" cy="653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277" y="958893"/>
            <a:ext cx="899769" cy="62515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96277" y="1785185"/>
            <a:ext cx="3240405" cy="134620"/>
            <a:chOff x="696277" y="1785185"/>
            <a:chExt cx="3240405" cy="134620"/>
          </a:xfrm>
        </p:grpSpPr>
        <p:sp>
          <p:nvSpPr>
            <p:cNvPr id="7" name="object 7"/>
            <p:cNvSpPr/>
            <p:nvPr/>
          </p:nvSpPr>
          <p:spPr>
            <a:xfrm>
              <a:off x="696277" y="1811502"/>
              <a:ext cx="3207385" cy="0"/>
            </a:xfrm>
            <a:custGeom>
              <a:avLst/>
              <a:gdLst/>
              <a:ahLst/>
              <a:cxnLst/>
              <a:rect l="l" t="t" r="r" b="b"/>
              <a:pathLst>
                <a:path w="3207385">
                  <a:moveTo>
                    <a:pt x="0" y="0"/>
                  </a:moveTo>
                  <a:lnTo>
                    <a:pt x="320714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83683" y="178518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6297" y="1844399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4">
                  <a:moveTo>
                    <a:pt x="0" y="75106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9980" y="181150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5">
                  <a:moveTo>
                    <a:pt x="0" y="52634"/>
                  </a:moveTo>
                  <a:lnTo>
                    <a:pt x="26316" y="32896"/>
                  </a:lnTo>
                  <a:lnTo>
                    <a:pt x="52633" y="52634"/>
                  </a:lnTo>
                  <a:lnTo>
                    <a:pt x="26316" y="0"/>
                  </a:lnTo>
                  <a:lnTo>
                    <a:pt x="0" y="52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5911" y="1523903"/>
            <a:ext cx="4081779" cy="1489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440" dirty="0">
                <a:latin typeface="Arial"/>
                <a:cs typeface="Arial"/>
              </a:rPr>
              <a:t>3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715" dirty="0">
                <a:latin typeface="Arial"/>
                <a:cs typeface="Arial"/>
              </a:rPr>
              <a:t>\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spc="-15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→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R="17133" algn="ctr">
              <a:tabLst>
                <a:tab pos="1647943" algn="l"/>
                <a:tab pos="326161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</a:t>
            </a:r>
            <a:r>
              <a:rPr sz="1000" spc="-15" dirty="0">
                <a:latin typeface="Microsoft Sans Serif"/>
                <a:cs typeface="Microsoft Sans Serif"/>
              </a:rPr>
              <a:t>Eve	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92904" marR="82493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basic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idea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principles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uncertainty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collapse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detect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eavesdropper.</a:t>
            </a:r>
            <a:endParaRPr sz="1000">
              <a:latin typeface="Microsoft Sans Serif"/>
              <a:cs typeface="Microsoft Sans Serif"/>
            </a:endParaRPr>
          </a:p>
          <a:p>
            <a:pPr marL="192904" marR="43150" indent="-142775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Eve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wants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read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Alice’s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message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Bob,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260" dirty="0">
                <a:latin typeface="Microsoft Sans Serif"/>
                <a:cs typeface="Microsoft Sans Serif"/>
              </a:rPr>
              <a:t>–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detected.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8/29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4191000" cy="23274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400" spc="5" dirty="0"/>
              <a:t>Teleportation:</a:t>
            </a:r>
            <a:r>
              <a:rPr sz="1400" spc="114" dirty="0"/>
              <a:t> </a:t>
            </a:r>
            <a:r>
              <a:rPr sz="1400" spc="10" dirty="0"/>
              <a:t>using</a:t>
            </a:r>
            <a:r>
              <a:rPr sz="1400" spc="25" dirty="0"/>
              <a:t> </a:t>
            </a:r>
            <a:r>
              <a:rPr sz="1400" spc="15" dirty="0"/>
              <a:t>entanglement</a:t>
            </a:r>
            <a:r>
              <a:rPr sz="1400" spc="25" dirty="0"/>
              <a:t> </a:t>
            </a:r>
            <a:r>
              <a:rPr sz="1400" spc="10" dirty="0"/>
              <a:t>to</a:t>
            </a:r>
            <a:r>
              <a:rPr sz="1400" spc="20" dirty="0"/>
              <a:t> </a:t>
            </a:r>
            <a:r>
              <a:rPr sz="1400" spc="15" dirty="0"/>
              <a:t>our</a:t>
            </a:r>
            <a:r>
              <a:rPr sz="1400" spc="25" dirty="0"/>
              <a:t> </a:t>
            </a:r>
            <a:r>
              <a:rPr sz="1400" spc="10" dirty="0"/>
              <a:t>advantage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311" y="293390"/>
            <a:ext cx="3579495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5382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39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1993:</a:t>
            </a:r>
            <a:r>
              <a:rPr sz="1000" spc="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proposed</a:t>
            </a:r>
            <a:endParaRPr sz="1000">
              <a:latin typeface="Microsoft Sans Serif"/>
              <a:cs typeface="Microsoft Sans Serif"/>
            </a:endParaRPr>
          </a:p>
          <a:p>
            <a:pPr marL="25382">
              <a:spcBef>
                <a:spcPts val="1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0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1997-8:</a:t>
            </a:r>
            <a:r>
              <a:rPr sz="1000" spc="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demonstrated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experimentally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517" y="692537"/>
            <a:ext cx="1398972" cy="17999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4719" y="2498815"/>
            <a:ext cx="2138680" cy="56360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057" marR="5076" algn="ctr">
              <a:lnSpc>
                <a:spcPts val="950"/>
              </a:lnSpc>
              <a:spcBef>
                <a:spcPts val="135"/>
              </a:spcBef>
            </a:pPr>
            <a:r>
              <a:rPr sz="800" spc="-5" dirty="0">
                <a:latin typeface="Microsoft Sans Serif"/>
                <a:cs typeface="Microsoft Sans Serif"/>
              </a:rPr>
              <a:t>Richard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Jozsa,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Bill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Wootters,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Charlie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Bennett, 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Gilles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Brassard,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Claude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Crépeau,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Asher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Peres,</a:t>
            </a:r>
            <a:endParaRPr sz="800">
              <a:latin typeface="Microsoft Sans Serif"/>
              <a:cs typeface="Microsoft Sans Serif"/>
            </a:endParaRPr>
          </a:p>
          <a:p>
            <a:pPr marR="26650" algn="ctr">
              <a:spcBef>
                <a:spcPts val="200"/>
              </a:spcBef>
            </a:pPr>
            <a:r>
              <a:rPr sz="800" spc="-5" dirty="0">
                <a:latin typeface="Microsoft Sans Serif"/>
                <a:cs typeface="Microsoft Sans Serif"/>
              </a:rPr>
              <a:t>cat.</a:t>
            </a:r>
            <a:endParaRPr sz="800">
              <a:latin typeface="Microsoft Sans Serif"/>
              <a:cs typeface="Microsoft Sans Serif"/>
            </a:endParaRPr>
          </a:p>
          <a:p>
            <a:pPr algn="ctr">
              <a:spcBef>
                <a:spcPts val="540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1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dirty="0">
                <a:solidFill>
                  <a:srgbClr val="7F7F7F"/>
                </a:solidFill>
                <a:latin typeface="Microsoft Sans Serif"/>
                <a:cs typeface="Microsoft Sans Serif"/>
                <a:hlinkClick r:id="rId3"/>
              </a:rPr>
              <a:t>www.cs.mcgill.ca/</a:t>
            </a:r>
            <a:r>
              <a:rPr sz="500" dirty="0">
                <a:solidFill>
                  <a:srgbClr val="7F7F7F"/>
                </a:solidFill>
                <a:latin typeface="Lucida Sans Unicode"/>
                <a:cs typeface="Lucida Sans Unicode"/>
              </a:rPr>
              <a:t>∼</a:t>
            </a:r>
            <a:r>
              <a:rPr sz="500" dirty="0">
                <a:solidFill>
                  <a:srgbClr val="7F7F7F"/>
                </a:solidFill>
                <a:latin typeface="Microsoft Sans Serif"/>
                <a:cs typeface="Microsoft Sans Serif"/>
              </a:rPr>
              <a:t>crepeau/tele.html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4479" y="3345051"/>
            <a:ext cx="3454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9/29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39" y="11934"/>
            <a:ext cx="899922" cy="65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38" y="26281"/>
            <a:ext cx="899769" cy="6251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631" y="860893"/>
            <a:ext cx="216004" cy="21600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2636" y="860897"/>
            <a:ext cx="3456304" cy="216535"/>
            <a:chOff x="732636" y="860893"/>
            <a:chExt cx="3456304" cy="216535"/>
          </a:xfrm>
        </p:grpSpPr>
        <p:sp>
          <p:nvSpPr>
            <p:cNvPr id="6" name="object 6"/>
            <p:cNvSpPr/>
            <p:nvPr/>
          </p:nvSpPr>
          <p:spPr>
            <a:xfrm>
              <a:off x="840638" y="937264"/>
              <a:ext cx="3240405" cy="63500"/>
            </a:xfrm>
            <a:custGeom>
              <a:avLst/>
              <a:gdLst/>
              <a:ahLst/>
              <a:cxnLst/>
              <a:rect l="l" t="t" r="r" b="b"/>
              <a:pathLst>
                <a:path w="3240404" h="63500">
                  <a:moveTo>
                    <a:pt x="0" y="31631"/>
                  </a:moveTo>
                  <a:lnTo>
                    <a:pt x="10626" y="26689"/>
                  </a:lnTo>
                  <a:lnTo>
                    <a:pt x="19769" y="15815"/>
                  </a:lnTo>
                  <a:lnTo>
                    <a:pt x="28913" y="4942"/>
                  </a:lnTo>
                  <a:lnTo>
                    <a:pt x="39539" y="0"/>
                  </a:lnTo>
                  <a:lnTo>
                    <a:pt x="71171" y="31631"/>
                  </a:lnTo>
                  <a:lnTo>
                    <a:pt x="78738" y="43246"/>
                  </a:lnTo>
                  <a:lnTo>
                    <a:pt x="86433" y="53378"/>
                  </a:lnTo>
                  <a:lnTo>
                    <a:pt x="94406" y="60545"/>
                  </a:lnTo>
                  <a:lnTo>
                    <a:pt x="102803" y="63263"/>
                  </a:lnTo>
                  <a:lnTo>
                    <a:pt x="111200" y="60545"/>
                  </a:lnTo>
                  <a:lnTo>
                    <a:pt x="119172" y="53378"/>
                  </a:lnTo>
                  <a:lnTo>
                    <a:pt x="126868" y="43246"/>
                  </a:lnTo>
                  <a:lnTo>
                    <a:pt x="134434" y="31631"/>
                  </a:lnTo>
                  <a:lnTo>
                    <a:pt x="142001" y="20016"/>
                  </a:lnTo>
                  <a:lnTo>
                    <a:pt x="149697" y="9884"/>
                  </a:lnTo>
                  <a:lnTo>
                    <a:pt x="157669" y="2718"/>
                  </a:lnTo>
                  <a:lnTo>
                    <a:pt x="166066" y="0"/>
                  </a:lnTo>
                  <a:lnTo>
                    <a:pt x="174463" y="2718"/>
                  </a:lnTo>
                  <a:lnTo>
                    <a:pt x="182436" y="9884"/>
                  </a:lnTo>
                  <a:lnTo>
                    <a:pt x="190131" y="20016"/>
                  </a:lnTo>
                  <a:lnTo>
                    <a:pt x="197698" y="31631"/>
                  </a:lnTo>
                  <a:lnTo>
                    <a:pt x="205265" y="43246"/>
                  </a:lnTo>
                  <a:lnTo>
                    <a:pt x="212960" y="53378"/>
                  </a:lnTo>
                  <a:lnTo>
                    <a:pt x="220933" y="60545"/>
                  </a:lnTo>
                  <a:lnTo>
                    <a:pt x="229330" y="63263"/>
                  </a:lnTo>
                  <a:lnTo>
                    <a:pt x="237727" y="60545"/>
                  </a:lnTo>
                  <a:lnTo>
                    <a:pt x="245699" y="53378"/>
                  </a:lnTo>
                  <a:lnTo>
                    <a:pt x="253395" y="43246"/>
                  </a:lnTo>
                  <a:lnTo>
                    <a:pt x="260962" y="31631"/>
                  </a:lnTo>
                  <a:lnTo>
                    <a:pt x="268528" y="20016"/>
                  </a:lnTo>
                  <a:lnTo>
                    <a:pt x="276224" y="9884"/>
                  </a:lnTo>
                  <a:lnTo>
                    <a:pt x="284196" y="2718"/>
                  </a:lnTo>
                  <a:lnTo>
                    <a:pt x="292594" y="0"/>
                  </a:lnTo>
                  <a:lnTo>
                    <a:pt x="300990" y="2718"/>
                  </a:lnTo>
                  <a:lnTo>
                    <a:pt x="308963" y="9884"/>
                  </a:lnTo>
                  <a:lnTo>
                    <a:pt x="316658" y="20016"/>
                  </a:lnTo>
                  <a:lnTo>
                    <a:pt x="324225" y="31631"/>
                  </a:lnTo>
                  <a:lnTo>
                    <a:pt x="331792" y="43246"/>
                  </a:lnTo>
                  <a:lnTo>
                    <a:pt x="339488" y="53378"/>
                  </a:lnTo>
                  <a:lnTo>
                    <a:pt x="347460" y="60545"/>
                  </a:lnTo>
                  <a:lnTo>
                    <a:pt x="355857" y="63263"/>
                  </a:lnTo>
                  <a:lnTo>
                    <a:pt x="364254" y="60545"/>
                  </a:lnTo>
                  <a:lnTo>
                    <a:pt x="372226" y="53378"/>
                  </a:lnTo>
                  <a:lnTo>
                    <a:pt x="379922" y="43246"/>
                  </a:lnTo>
                  <a:lnTo>
                    <a:pt x="387489" y="31631"/>
                  </a:lnTo>
                  <a:lnTo>
                    <a:pt x="395056" y="20016"/>
                  </a:lnTo>
                  <a:lnTo>
                    <a:pt x="402751" y="9884"/>
                  </a:lnTo>
                  <a:lnTo>
                    <a:pt x="410724" y="2718"/>
                  </a:lnTo>
                  <a:lnTo>
                    <a:pt x="419121" y="0"/>
                  </a:lnTo>
                  <a:lnTo>
                    <a:pt x="427518" y="2718"/>
                  </a:lnTo>
                  <a:lnTo>
                    <a:pt x="435490" y="9884"/>
                  </a:lnTo>
                  <a:lnTo>
                    <a:pt x="443186" y="20016"/>
                  </a:lnTo>
                  <a:lnTo>
                    <a:pt x="450752" y="31631"/>
                  </a:lnTo>
                  <a:lnTo>
                    <a:pt x="458319" y="43246"/>
                  </a:lnTo>
                  <a:lnTo>
                    <a:pt x="466015" y="53378"/>
                  </a:lnTo>
                  <a:lnTo>
                    <a:pt x="473987" y="60545"/>
                  </a:lnTo>
                  <a:lnTo>
                    <a:pt x="482384" y="63263"/>
                  </a:lnTo>
                  <a:lnTo>
                    <a:pt x="490781" y="60545"/>
                  </a:lnTo>
                  <a:lnTo>
                    <a:pt x="498753" y="53378"/>
                  </a:lnTo>
                  <a:lnTo>
                    <a:pt x="506449" y="43246"/>
                  </a:lnTo>
                  <a:lnTo>
                    <a:pt x="514016" y="31631"/>
                  </a:lnTo>
                  <a:lnTo>
                    <a:pt x="521583" y="20016"/>
                  </a:lnTo>
                  <a:lnTo>
                    <a:pt x="529278" y="9884"/>
                  </a:lnTo>
                  <a:lnTo>
                    <a:pt x="537251" y="2718"/>
                  </a:lnTo>
                  <a:lnTo>
                    <a:pt x="545648" y="0"/>
                  </a:lnTo>
                  <a:lnTo>
                    <a:pt x="554045" y="2718"/>
                  </a:lnTo>
                  <a:lnTo>
                    <a:pt x="562017" y="9884"/>
                  </a:lnTo>
                  <a:lnTo>
                    <a:pt x="569713" y="20016"/>
                  </a:lnTo>
                  <a:lnTo>
                    <a:pt x="577280" y="31631"/>
                  </a:lnTo>
                  <a:lnTo>
                    <a:pt x="584846" y="43246"/>
                  </a:lnTo>
                  <a:lnTo>
                    <a:pt x="592542" y="53378"/>
                  </a:lnTo>
                  <a:lnTo>
                    <a:pt x="600514" y="60545"/>
                  </a:lnTo>
                  <a:lnTo>
                    <a:pt x="608911" y="63263"/>
                  </a:lnTo>
                  <a:lnTo>
                    <a:pt x="617308" y="60545"/>
                  </a:lnTo>
                  <a:lnTo>
                    <a:pt x="625281" y="53378"/>
                  </a:lnTo>
                  <a:lnTo>
                    <a:pt x="632976" y="43246"/>
                  </a:lnTo>
                  <a:lnTo>
                    <a:pt x="640543" y="31631"/>
                  </a:lnTo>
                  <a:lnTo>
                    <a:pt x="648110" y="20016"/>
                  </a:lnTo>
                  <a:lnTo>
                    <a:pt x="655806" y="9884"/>
                  </a:lnTo>
                  <a:lnTo>
                    <a:pt x="663778" y="2718"/>
                  </a:lnTo>
                  <a:lnTo>
                    <a:pt x="672175" y="0"/>
                  </a:lnTo>
                  <a:lnTo>
                    <a:pt x="680572" y="2718"/>
                  </a:lnTo>
                  <a:lnTo>
                    <a:pt x="688544" y="9884"/>
                  </a:lnTo>
                  <a:lnTo>
                    <a:pt x="696240" y="20016"/>
                  </a:lnTo>
                  <a:lnTo>
                    <a:pt x="703807" y="31631"/>
                  </a:lnTo>
                  <a:lnTo>
                    <a:pt x="711374" y="43246"/>
                  </a:lnTo>
                  <a:lnTo>
                    <a:pt x="719069" y="53378"/>
                  </a:lnTo>
                  <a:lnTo>
                    <a:pt x="727041" y="60545"/>
                  </a:lnTo>
                  <a:lnTo>
                    <a:pt x="735438" y="63263"/>
                  </a:lnTo>
                  <a:lnTo>
                    <a:pt x="743835" y="60545"/>
                  </a:lnTo>
                  <a:lnTo>
                    <a:pt x="751808" y="53378"/>
                  </a:lnTo>
                  <a:lnTo>
                    <a:pt x="759504" y="43246"/>
                  </a:lnTo>
                  <a:lnTo>
                    <a:pt x="767070" y="31631"/>
                  </a:lnTo>
                  <a:lnTo>
                    <a:pt x="774637" y="20016"/>
                  </a:lnTo>
                  <a:lnTo>
                    <a:pt x="782333" y="9884"/>
                  </a:lnTo>
                  <a:lnTo>
                    <a:pt x="790305" y="2718"/>
                  </a:lnTo>
                  <a:lnTo>
                    <a:pt x="798702" y="0"/>
                  </a:lnTo>
                  <a:lnTo>
                    <a:pt x="807099" y="2718"/>
                  </a:lnTo>
                  <a:lnTo>
                    <a:pt x="815071" y="9884"/>
                  </a:lnTo>
                  <a:lnTo>
                    <a:pt x="822767" y="20016"/>
                  </a:lnTo>
                  <a:lnTo>
                    <a:pt x="830334" y="31631"/>
                  </a:lnTo>
                  <a:lnTo>
                    <a:pt x="837901" y="43246"/>
                  </a:lnTo>
                  <a:lnTo>
                    <a:pt x="845596" y="53378"/>
                  </a:lnTo>
                  <a:lnTo>
                    <a:pt x="853569" y="60545"/>
                  </a:lnTo>
                  <a:lnTo>
                    <a:pt x="861966" y="63263"/>
                  </a:lnTo>
                  <a:lnTo>
                    <a:pt x="870363" y="60545"/>
                  </a:lnTo>
                  <a:lnTo>
                    <a:pt x="878335" y="53378"/>
                  </a:lnTo>
                  <a:lnTo>
                    <a:pt x="886031" y="43246"/>
                  </a:lnTo>
                  <a:lnTo>
                    <a:pt x="893598" y="31631"/>
                  </a:lnTo>
                  <a:lnTo>
                    <a:pt x="901164" y="20016"/>
                  </a:lnTo>
                  <a:lnTo>
                    <a:pt x="908860" y="9884"/>
                  </a:lnTo>
                  <a:lnTo>
                    <a:pt x="916832" y="2718"/>
                  </a:lnTo>
                  <a:lnTo>
                    <a:pt x="925229" y="0"/>
                  </a:lnTo>
                  <a:lnTo>
                    <a:pt x="933626" y="2718"/>
                  </a:lnTo>
                  <a:lnTo>
                    <a:pt x="941599" y="9884"/>
                  </a:lnTo>
                  <a:lnTo>
                    <a:pt x="949294" y="20016"/>
                  </a:lnTo>
                  <a:lnTo>
                    <a:pt x="956861" y="31631"/>
                  </a:lnTo>
                  <a:lnTo>
                    <a:pt x="964428" y="43246"/>
                  </a:lnTo>
                  <a:lnTo>
                    <a:pt x="972123" y="53378"/>
                  </a:lnTo>
                  <a:lnTo>
                    <a:pt x="980096" y="60545"/>
                  </a:lnTo>
                  <a:lnTo>
                    <a:pt x="988493" y="63263"/>
                  </a:lnTo>
                  <a:lnTo>
                    <a:pt x="996890" y="60545"/>
                  </a:lnTo>
                  <a:lnTo>
                    <a:pt x="1004862" y="53378"/>
                  </a:lnTo>
                  <a:lnTo>
                    <a:pt x="1012558" y="43246"/>
                  </a:lnTo>
                  <a:lnTo>
                    <a:pt x="1020125" y="31631"/>
                  </a:lnTo>
                  <a:lnTo>
                    <a:pt x="1027691" y="20016"/>
                  </a:lnTo>
                  <a:lnTo>
                    <a:pt x="1035387" y="9884"/>
                  </a:lnTo>
                  <a:lnTo>
                    <a:pt x="1043359" y="2718"/>
                  </a:lnTo>
                  <a:lnTo>
                    <a:pt x="1051756" y="0"/>
                  </a:lnTo>
                  <a:lnTo>
                    <a:pt x="1060153" y="2718"/>
                  </a:lnTo>
                  <a:lnTo>
                    <a:pt x="1068126" y="9884"/>
                  </a:lnTo>
                  <a:lnTo>
                    <a:pt x="1075821" y="20016"/>
                  </a:lnTo>
                  <a:lnTo>
                    <a:pt x="1083388" y="31631"/>
                  </a:lnTo>
                  <a:lnTo>
                    <a:pt x="1090955" y="43246"/>
                  </a:lnTo>
                  <a:lnTo>
                    <a:pt x="1098651" y="53378"/>
                  </a:lnTo>
                  <a:lnTo>
                    <a:pt x="1106623" y="60545"/>
                  </a:lnTo>
                  <a:lnTo>
                    <a:pt x="1115020" y="63263"/>
                  </a:lnTo>
                  <a:lnTo>
                    <a:pt x="1123417" y="60545"/>
                  </a:lnTo>
                  <a:lnTo>
                    <a:pt x="1131389" y="53378"/>
                  </a:lnTo>
                  <a:lnTo>
                    <a:pt x="1139085" y="43246"/>
                  </a:lnTo>
                  <a:lnTo>
                    <a:pt x="1146652" y="31631"/>
                  </a:lnTo>
                  <a:lnTo>
                    <a:pt x="1154219" y="20016"/>
                  </a:lnTo>
                  <a:lnTo>
                    <a:pt x="1161914" y="9884"/>
                  </a:lnTo>
                  <a:lnTo>
                    <a:pt x="1169887" y="2718"/>
                  </a:lnTo>
                  <a:lnTo>
                    <a:pt x="1178284" y="0"/>
                  </a:lnTo>
                  <a:lnTo>
                    <a:pt x="1186680" y="2718"/>
                  </a:lnTo>
                  <a:lnTo>
                    <a:pt x="1194653" y="9884"/>
                  </a:lnTo>
                  <a:lnTo>
                    <a:pt x="1202349" y="20016"/>
                  </a:lnTo>
                  <a:lnTo>
                    <a:pt x="1209915" y="31631"/>
                  </a:lnTo>
                  <a:lnTo>
                    <a:pt x="1217482" y="43246"/>
                  </a:lnTo>
                  <a:lnTo>
                    <a:pt x="1225178" y="53378"/>
                  </a:lnTo>
                  <a:lnTo>
                    <a:pt x="1233150" y="60545"/>
                  </a:lnTo>
                  <a:lnTo>
                    <a:pt x="1241547" y="63263"/>
                  </a:lnTo>
                  <a:lnTo>
                    <a:pt x="1249944" y="60545"/>
                  </a:lnTo>
                  <a:lnTo>
                    <a:pt x="1257916" y="53378"/>
                  </a:lnTo>
                  <a:lnTo>
                    <a:pt x="1265612" y="43246"/>
                  </a:lnTo>
                  <a:lnTo>
                    <a:pt x="1273179" y="31631"/>
                  </a:lnTo>
                  <a:lnTo>
                    <a:pt x="1280746" y="20016"/>
                  </a:lnTo>
                  <a:lnTo>
                    <a:pt x="1288441" y="9884"/>
                  </a:lnTo>
                  <a:lnTo>
                    <a:pt x="1296414" y="2718"/>
                  </a:lnTo>
                  <a:lnTo>
                    <a:pt x="1304811" y="0"/>
                  </a:lnTo>
                  <a:lnTo>
                    <a:pt x="1313208" y="2718"/>
                  </a:lnTo>
                  <a:lnTo>
                    <a:pt x="1321180" y="9884"/>
                  </a:lnTo>
                  <a:lnTo>
                    <a:pt x="1328876" y="20016"/>
                  </a:lnTo>
                  <a:lnTo>
                    <a:pt x="1336443" y="31631"/>
                  </a:lnTo>
                  <a:lnTo>
                    <a:pt x="1344009" y="43246"/>
                  </a:lnTo>
                  <a:lnTo>
                    <a:pt x="1351705" y="53378"/>
                  </a:lnTo>
                  <a:lnTo>
                    <a:pt x="1359677" y="60545"/>
                  </a:lnTo>
                  <a:lnTo>
                    <a:pt x="1368074" y="63263"/>
                  </a:lnTo>
                  <a:lnTo>
                    <a:pt x="1376471" y="60545"/>
                  </a:lnTo>
                  <a:lnTo>
                    <a:pt x="1384444" y="53378"/>
                  </a:lnTo>
                  <a:lnTo>
                    <a:pt x="1392139" y="43246"/>
                  </a:lnTo>
                  <a:lnTo>
                    <a:pt x="1399706" y="31631"/>
                  </a:lnTo>
                  <a:lnTo>
                    <a:pt x="1407273" y="20016"/>
                  </a:lnTo>
                  <a:lnTo>
                    <a:pt x="1414969" y="9884"/>
                  </a:lnTo>
                  <a:lnTo>
                    <a:pt x="1422941" y="2718"/>
                  </a:lnTo>
                  <a:lnTo>
                    <a:pt x="1431338" y="0"/>
                  </a:lnTo>
                  <a:lnTo>
                    <a:pt x="1439735" y="2718"/>
                  </a:lnTo>
                  <a:lnTo>
                    <a:pt x="1447707" y="9884"/>
                  </a:lnTo>
                  <a:lnTo>
                    <a:pt x="1455403" y="20016"/>
                  </a:lnTo>
                  <a:lnTo>
                    <a:pt x="1462970" y="31631"/>
                  </a:lnTo>
                  <a:lnTo>
                    <a:pt x="1470536" y="43246"/>
                  </a:lnTo>
                  <a:lnTo>
                    <a:pt x="1478232" y="53378"/>
                  </a:lnTo>
                  <a:lnTo>
                    <a:pt x="1486204" y="60545"/>
                  </a:lnTo>
                  <a:lnTo>
                    <a:pt x="1494602" y="63263"/>
                  </a:lnTo>
                  <a:lnTo>
                    <a:pt x="1502998" y="60545"/>
                  </a:lnTo>
                  <a:lnTo>
                    <a:pt x="1510971" y="53378"/>
                  </a:lnTo>
                  <a:lnTo>
                    <a:pt x="1518666" y="43246"/>
                  </a:lnTo>
                  <a:lnTo>
                    <a:pt x="1526233" y="31631"/>
                  </a:lnTo>
                  <a:lnTo>
                    <a:pt x="1533800" y="20016"/>
                  </a:lnTo>
                  <a:lnTo>
                    <a:pt x="1541496" y="9884"/>
                  </a:lnTo>
                  <a:lnTo>
                    <a:pt x="1549468" y="2718"/>
                  </a:lnTo>
                  <a:lnTo>
                    <a:pt x="1557865" y="0"/>
                  </a:lnTo>
                  <a:lnTo>
                    <a:pt x="1566262" y="2718"/>
                  </a:lnTo>
                  <a:lnTo>
                    <a:pt x="1574234" y="9884"/>
                  </a:lnTo>
                  <a:lnTo>
                    <a:pt x="1581930" y="20016"/>
                  </a:lnTo>
                  <a:lnTo>
                    <a:pt x="1589497" y="31631"/>
                  </a:lnTo>
                  <a:lnTo>
                    <a:pt x="1597064" y="43246"/>
                  </a:lnTo>
                  <a:lnTo>
                    <a:pt x="1604759" y="53378"/>
                  </a:lnTo>
                  <a:lnTo>
                    <a:pt x="1612732" y="60545"/>
                  </a:lnTo>
                  <a:lnTo>
                    <a:pt x="1621129" y="63263"/>
                  </a:lnTo>
                  <a:lnTo>
                    <a:pt x="1629526" y="60545"/>
                  </a:lnTo>
                  <a:lnTo>
                    <a:pt x="1637498" y="53378"/>
                  </a:lnTo>
                  <a:lnTo>
                    <a:pt x="1645194" y="43246"/>
                  </a:lnTo>
                  <a:lnTo>
                    <a:pt x="1652760" y="31631"/>
                  </a:lnTo>
                  <a:lnTo>
                    <a:pt x="1660327" y="20016"/>
                  </a:lnTo>
                  <a:lnTo>
                    <a:pt x="1668023" y="9884"/>
                  </a:lnTo>
                  <a:lnTo>
                    <a:pt x="1675995" y="2718"/>
                  </a:lnTo>
                  <a:lnTo>
                    <a:pt x="1684392" y="0"/>
                  </a:lnTo>
                  <a:lnTo>
                    <a:pt x="1692789" y="2718"/>
                  </a:lnTo>
                  <a:lnTo>
                    <a:pt x="1700762" y="9884"/>
                  </a:lnTo>
                  <a:lnTo>
                    <a:pt x="1708457" y="20016"/>
                  </a:lnTo>
                  <a:lnTo>
                    <a:pt x="1716024" y="31631"/>
                  </a:lnTo>
                  <a:lnTo>
                    <a:pt x="1723591" y="43246"/>
                  </a:lnTo>
                  <a:lnTo>
                    <a:pt x="1731286" y="53378"/>
                  </a:lnTo>
                  <a:lnTo>
                    <a:pt x="1739259" y="60545"/>
                  </a:lnTo>
                  <a:lnTo>
                    <a:pt x="1747656" y="63263"/>
                  </a:lnTo>
                  <a:lnTo>
                    <a:pt x="1756053" y="60545"/>
                  </a:lnTo>
                  <a:lnTo>
                    <a:pt x="1764025" y="53378"/>
                  </a:lnTo>
                  <a:lnTo>
                    <a:pt x="1771721" y="43246"/>
                  </a:lnTo>
                  <a:lnTo>
                    <a:pt x="1779288" y="31631"/>
                  </a:lnTo>
                  <a:lnTo>
                    <a:pt x="1786854" y="20016"/>
                  </a:lnTo>
                  <a:lnTo>
                    <a:pt x="1794550" y="9884"/>
                  </a:lnTo>
                  <a:lnTo>
                    <a:pt x="1802522" y="2718"/>
                  </a:lnTo>
                  <a:lnTo>
                    <a:pt x="1810919" y="0"/>
                  </a:lnTo>
                  <a:lnTo>
                    <a:pt x="1819316" y="2718"/>
                  </a:lnTo>
                  <a:lnTo>
                    <a:pt x="1827289" y="9884"/>
                  </a:lnTo>
                  <a:lnTo>
                    <a:pt x="1834984" y="20016"/>
                  </a:lnTo>
                  <a:lnTo>
                    <a:pt x="1842551" y="31631"/>
                  </a:lnTo>
                  <a:lnTo>
                    <a:pt x="1850118" y="43246"/>
                  </a:lnTo>
                  <a:lnTo>
                    <a:pt x="1857814" y="53378"/>
                  </a:lnTo>
                  <a:lnTo>
                    <a:pt x="1865786" y="60545"/>
                  </a:lnTo>
                  <a:lnTo>
                    <a:pt x="1874183" y="63263"/>
                  </a:lnTo>
                  <a:lnTo>
                    <a:pt x="1882580" y="60545"/>
                  </a:lnTo>
                  <a:lnTo>
                    <a:pt x="1890552" y="53378"/>
                  </a:lnTo>
                  <a:lnTo>
                    <a:pt x="1898248" y="43246"/>
                  </a:lnTo>
                  <a:lnTo>
                    <a:pt x="1905815" y="31631"/>
                  </a:lnTo>
                  <a:lnTo>
                    <a:pt x="1913382" y="20016"/>
                  </a:lnTo>
                  <a:lnTo>
                    <a:pt x="1921077" y="9884"/>
                  </a:lnTo>
                  <a:lnTo>
                    <a:pt x="1929050" y="2718"/>
                  </a:lnTo>
                  <a:lnTo>
                    <a:pt x="1937447" y="0"/>
                  </a:lnTo>
                  <a:lnTo>
                    <a:pt x="1945843" y="2718"/>
                  </a:lnTo>
                  <a:lnTo>
                    <a:pt x="1953816" y="9884"/>
                  </a:lnTo>
                  <a:lnTo>
                    <a:pt x="1961512" y="20016"/>
                  </a:lnTo>
                  <a:lnTo>
                    <a:pt x="1969078" y="31631"/>
                  </a:lnTo>
                  <a:lnTo>
                    <a:pt x="1976645" y="43246"/>
                  </a:lnTo>
                  <a:lnTo>
                    <a:pt x="1984341" y="53378"/>
                  </a:lnTo>
                  <a:lnTo>
                    <a:pt x="1992313" y="60545"/>
                  </a:lnTo>
                  <a:lnTo>
                    <a:pt x="2000710" y="63263"/>
                  </a:lnTo>
                  <a:lnTo>
                    <a:pt x="2009107" y="60545"/>
                  </a:lnTo>
                  <a:lnTo>
                    <a:pt x="2017079" y="53378"/>
                  </a:lnTo>
                  <a:lnTo>
                    <a:pt x="2024775" y="43246"/>
                  </a:lnTo>
                  <a:lnTo>
                    <a:pt x="2032342" y="31631"/>
                  </a:lnTo>
                  <a:lnTo>
                    <a:pt x="2039909" y="20016"/>
                  </a:lnTo>
                  <a:lnTo>
                    <a:pt x="2047604" y="9884"/>
                  </a:lnTo>
                  <a:lnTo>
                    <a:pt x="2055577" y="2718"/>
                  </a:lnTo>
                  <a:lnTo>
                    <a:pt x="2063974" y="0"/>
                  </a:lnTo>
                  <a:lnTo>
                    <a:pt x="2072371" y="2718"/>
                  </a:lnTo>
                  <a:lnTo>
                    <a:pt x="2080343" y="9884"/>
                  </a:lnTo>
                  <a:lnTo>
                    <a:pt x="2088039" y="20016"/>
                  </a:lnTo>
                  <a:lnTo>
                    <a:pt x="2095606" y="31631"/>
                  </a:lnTo>
                  <a:lnTo>
                    <a:pt x="2103172" y="43246"/>
                  </a:lnTo>
                  <a:lnTo>
                    <a:pt x="2110868" y="53378"/>
                  </a:lnTo>
                  <a:lnTo>
                    <a:pt x="2118840" y="60545"/>
                  </a:lnTo>
                  <a:lnTo>
                    <a:pt x="2127237" y="63263"/>
                  </a:lnTo>
                  <a:lnTo>
                    <a:pt x="2135634" y="60545"/>
                  </a:lnTo>
                  <a:lnTo>
                    <a:pt x="2143607" y="53378"/>
                  </a:lnTo>
                  <a:lnTo>
                    <a:pt x="2151302" y="43246"/>
                  </a:lnTo>
                  <a:lnTo>
                    <a:pt x="2158869" y="31631"/>
                  </a:lnTo>
                  <a:lnTo>
                    <a:pt x="2166436" y="20016"/>
                  </a:lnTo>
                  <a:lnTo>
                    <a:pt x="2174131" y="9884"/>
                  </a:lnTo>
                  <a:lnTo>
                    <a:pt x="2182104" y="2718"/>
                  </a:lnTo>
                  <a:lnTo>
                    <a:pt x="2190501" y="0"/>
                  </a:lnTo>
                  <a:lnTo>
                    <a:pt x="2198898" y="2718"/>
                  </a:lnTo>
                  <a:lnTo>
                    <a:pt x="2206870" y="9884"/>
                  </a:lnTo>
                  <a:lnTo>
                    <a:pt x="2214566" y="20016"/>
                  </a:lnTo>
                  <a:lnTo>
                    <a:pt x="2222133" y="31631"/>
                  </a:lnTo>
                  <a:lnTo>
                    <a:pt x="2229699" y="43246"/>
                  </a:lnTo>
                  <a:lnTo>
                    <a:pt x="2237395" y="53378"/>
                  </a:lnTo>
                  <a:lnTo>
                    <a:pt x="2245367" y="60545"/>
                  </a:lnTo>
                  <a:lnTo>
                    <a:pt x="2253764" y="63263"/>
                  </a:lnTo>
                  <a:lnTo>
                    <a:pt x="2262161" y="60545"/>
                  </a:lnTo>
                  <a:lnTo>
                    <a:pt x="2270134" y="53378"/>
                  </a:lnTo>
                  <a:lnTo>
                    <a:pt x="2277829" y="43246"/>
                  </a:lnTo>
                  <a:lnTo>
                    <a:pt x="2285396" y="31631"/>
                  </a:lnTo>
                  <a:lnTo>
                    <a:pt x="2292963" y="20016"/>
                  </a:lnTo>
                  <a:lnTo>
                    <a:pt x="2300659" y="9884"/>
                  </a:lnTo>
                  <a:lnTo>
                    <a:pt x="2308631" y="2718"/>
                  </a:lnTo>
                  <a:lnTo>
                    <a:pt x="2317028" y="0"/>
                  </a:lnTo>
                  <a:lnTo>
                    <a:pt x="2325425" y="2718"/>
                  </a:lnTo>
                  <a:lnTo>
                    <a:pt x="2333397" y="9884"/>
                  </a:lnTo>
                  <a:lnTo>
                    <a:pt x="2341093" y="20016"/>
                  </a:lnTo>
                  <a:lnTo>
                    <a:pt x="2348660" y="31631"/>
                  </a:lnTo>
                  <a:lnTo>
                    <a:pt x="2356227" y="43246"/>
                  </a:lnTo>
                  <a:lnTo>
                    <a:pt x="2363922" y="53378"/>
                  </a:lnTo>
                  <a:lnTo>
                    <a:pt x="2371895" y="60545"/>
                  </a:lnTo>
                  <a:lnTo>
                    <a:pt x="2380292" y="63263"/>
                  </a:lnTo>
                  <a:lnTo>
                    <a:pt x="2388689" y="60545"/>
                  </a:lnTo>
                  <a:lnTo>
                    <a:pt x="2396661" y="53378"/>
                  </a:lnTo>
                  <a:lnTo>
                    <a:pt x="2404357" y="43246"/>
                  </a:lnTo>
                  <a:lnTo>
                    <a:pt x="2411923" y="31631"/>
                  </a:lnTo>
                  <a:lnTo>
                    <a:pt x="2419490" y="20016"/>
                  </a:lnTo>
                  <a:lnTo>
                    <a:pt x="2427186" y="9884"/>
                  </a:lnTo>
                  <a:lnTo>
                    <a:pt x="2435158" y="2718"/>
                  </a:lnTo>
                  <a:lnTo>
                    <a:pt x="2443555" y="0"/>
                  </a:lnTo>
                  <a:lnTo>
                    <a:pt x="2451952" y="2718"/>
                  </a:lnTo>
                  <a:lnTo>
                    <a:pt x="2459924" y="9884"/>
                  </a:lnTo>
                  <a:lnTo>
                    <a:pt x="2467620" y="20016"/>
                  </a:lnTo>
                  <a:lnTo>
                    <a:pt x="2475187" y="31631"/>
                  </a:lnTo>
                  <a:lnTo>
                    <a:pt x="2482754" y="43246"/>
                  </a:lnTo>
                  <a:lnTo>
                    <a:pt x="2490449" y="53378"/>
                  </a:lnTo>
                  <a:lnTo>
                    <a:pt x="2498422" y="60545"/>
                  </a:lnTo>
                  <a:lnTo>
                    <a:pt x="2506819" y="63263"/>
                  </a:lnTo>
                  <a:lnTo>
                    <a:pt x="2515216" y="60545"/>
                  </a:lnTo>
                  <a:lnTo>
                    <a:pt x="2523188" y="53378"/>
                  </a:lnTo>
                  <a:lnTo>
                    <a:pt x="2530884" y="43246"/>
                  </a:lnTo>
                  <a:lnTo>
                    <a:pt x="2538451" y="31631"/>
                  </a:lnTo>
                  <a:lnTo>
                    <a:pt x="2546017" y="20016"/>
                  </a:lnTo>
                  <a:lnTo>
                    <a:pt x="2553713" y="9884"/>
                  </a:lnTo>
                  <a:lnTo>
                    <a:pt x="2561685" y="2718"/>
                  </a:lnTo>
                  <a:lnTo>
                    <a:pt x="2570082" y="0"/>
                  </a:lnTo>
                  <a:lnTo>
                    <a:pt x="2578479" y="2718"/>
                  </a:lnTo>
                  <a:lnTo>
                    <a:pt x="2586452" y="9884"/>
                  </a:lnTo>
                  <a:lnTo>
                    <a:pt x="2594147" y="20016"/>
                  </a:lnTo>
                  <a:lnTo>
                    <a:pt x="2601714" y="31631"/>
                  </a:lnTo>
                  <a:lnTo>
                    <a:pt x="2609281" y="43246"/>
                  </a:lnTo>
                  <a:lnTo>
                    <a:pt x="2616977" y="53378"/>
                  </a:lnTo>
                  <a:lnTo>
                    <a:pt x="2624949" y="60545"/>
                  </a:lnTo>
                  <a:lnTo>
                    <a:pt x="2633346" y="63263"/>
                  </a:lnTo>
                  <a:lnTo>
                    <a:pt x="2641743" y="60545"/>
                  </a:lnTo>
                  <a:lnTo>
                    <a:pt x="2649715" y="53378"/>
                  </a:lnTo>
                  <a:lnTo>
                    <a:pt x="2657411" y="43246"/>
                  </a:lnTo>
                  <a:lnTo>
                    <a:pt x="2664978" y="31631"/>
                  </a:lnTo>
                  <a:lnTo>
                    <a:pt x="2672544" y="20016"/>
                  </a:lnTo>
                  <a:lnTo>
                    <a:pt x="2680240" y="9884"/>
                  </a:lnTo>
                  <a:lnTo>
                    <a:pt x="2688212" y="2718"/>
                  </a:lnTo>
                  <a:lnTo>
                    <a:pt x="2696610" y="0"/>
                  </a:lnTo>
                  <a:lnTo>
                    <a:pt x="2705006" y="2718"/>
                  </a:lnTo>
                  <a:lnTo>
                    <a:pt x="2712979" y="9884"/>
                  </a:lnTo>
                  <a:lnTo>
                    <a:pt x="2720674" y="20016"/>
                  </a:lnTo>
                  <a:lnTo>
                    <a:pt x="2728241" y="31631"/>
                  </a:lnTo>
                  <a:lnTo>
                    <a:pt x="2735808" y="43246"/>
                  </a:lnTo>
                  <a:lnTo>
                    <a:pt x="2743504" y="53378"/>
                  </a:lnTo>
                  <a:lnTo>
                    <a:pt x="2751476" y="60545"/>
                  </a:lnTo>
                  <a:lnTo>
                    <a:pt x="2759873" y="63263"/>
                  </a:lnTo>
                  <a:lnTo>
                    <a:pt x="2768270" y="60545"/>
                  </a:lnTo>
                  <a:lnTo>
                    <a:pt x="2776242" y="53378"/>
                  </a:lnTo>
                  <a:lnTo>
                    <a:pt x="2783938" y="43246"/>
                  </a:lnTo>
                  <a:lnTo>
                    <a:pt x="2791505" y="31631"/>
                  </a:lnTo>
                  <a:lnTo>
                    <a:pt x="2799072" y="20016"/>
                  </a:lnTo>
                  <a:lnTo>
                    <a:pt x="2806767" y="9884"/>
                  </a:lnTo>
                  <a:lnTo>
                    <a:pt x="2814740" y="2718"/>
                  </a:lnTo>
                  <a:lnTo>
                    <a:pt x="2823137" y="0"/>
                  </a:lnTo>
                  <a:lnTo>
                    <a:pt x="2831534" y="2718"/>
                  </a:lnTo>
                  <a:lnTo>
                    <a:pt x="2839506" y="9884"/>
                  </a:lnTo>
                  <a:lnTo>
                    <a:pt x="2847202" y="20016"/>
                  </a:lnTo>
                  <a:lnTo>
                    <a:pt x="2854768" y="31631"/>
                  </a:lnTo>
                  <a:lnTo>
                    <a:pt x="2862335" y="43246"/>
                  </a:lnTo>
                  <a:lnTo>
                    <a:pt x="2870031" y="53378"/>
                  </a:lnTo>
                  <a:lnTo>
                    <a:pt x="2878003" y="60545"/>
                  </a:lnTo>
                  <a:lnTo>
                    <a:pt x="2886400" y="63263"/>
                  </a:lnTo>
                  <a:lnTo>
                    <a:pt x="2894797" y="60545"/>
                  </a:lnTo>
                  <a:lnTo>
                    <a:pt x="2902770" y="53378"/>
                  </a:lnTo>
                  <a:lnTo>
                    <a:pt x="2910465" y="43246"/>
                  </a:lnTo>
                  <a:lnTo>
                    <a:pt x="2918032" y="31631"/>
                  </a:lnTo>
                  <a:lnTo>
                    <a:pt x="2925599" y="20016"/>
                  </a:lnTo>
                  <a:lnTo>
                    <a:pt x="2933294" y="9884"/>
                  </a:lnTo>
                  <a:lnTo>
                    <a:pt x="2941267" y="2718"/>
                  </a:lnTo>
                  <a:lnTo>
                    <a:pt x="2949664" y="0"/>
                  </a:lnTo>
                  <a:lnTo>
                    <a:pt x="2958061" y="2718"/>
                  </a:lnTo>
                  <a:lnTo>
                    <a:pt x="2966033" y="9884"/>
                  </a:lnTo>
                  <a:lnTo>
                    <a:pt x="2973729" y="20016"/>
                  </a:lnTo>
                  <a:lnTo>
                    <a:pt x="2981296" y="31631"/>
                  </a:lnTo>
                  <a:lnTo>
                    <a:pt x="2988862" y="43246"/>
                  </a:lnTo>
                  <a:lnTo>
                    <a:pt x="2996558" y="53378"/>
                  </a:lnTo>
                  <a:lnTo>
                    <a:pt x="3004530" y="60545"/>
                  </a:lnTo>
                  <a:lnTo>
                    <a:pt x="3012927" y="63263"/>
                  </a:lnTo>
                  <a:lnTo>
                    <a:pt x="3021324" y="60545"/>
                  </a:lnTo>
                  <a:lnTo>
                    <a:pt x="3029297" y="53378"/>
                  </a:lnTo>
                  <a:lnTo>
                    <a:pt x="3036992" y="43246"/>
                  </a:lnTo>
                  <a:lnTo>
                    <a:pt x="3044559" y="31631"/>
                  </a:lnTo>
                  <a:lnTo>
                    <a:pt x="3052126" y="20016"/>
                  </a:lnTo>
                  <a:lnTo>
                    <a:pt x="3059822" y="9884"/>
                  </a:lnTo>
                  <a:lnTo>
                    <a:pt x="3067794" y="2718"/>
                  </a:lnTo>
                  <a:lnTo>
                    <a:pt x="3076191" y="0"/>
                  </a:lnTo>
                  <a:lnTo>
                    <a:pt x="3084588" y="2718"/>
                  </a:lnTo>
                  <a:lnTo>
                    <a:pt x="3092560" y="9884"/>
                  </a:lnTo>
                  <a:lnTo>
                    <a:pt x="3100256" y="20016"/>
                  </a:lnTo>
                  <a:lnTo>
                    <a:pt x="3107823" y="31631"/>
                  </a:lnTo>
                  <a:lnTo>
                    <a:pt x="3115390" y="43246"/>
                  </a:lnTo>
                  <a:lnTo>
                    <a:pt x="3123085" y="53378"/>
                  </a:lnTo>
                  <a:lnTo>
                    <a:pt x="3131058" y="60545"/>
                  </a:lnTo>
                  <a:lnTo>
                    <a:pt x="3139455" y="63263"/>
                  </a:lnTo>
                  <a:lnTo>
                    <a:pt x="3150081" y="58321"/>
                  </a:lnTo>
                  <a:lnTo>
                    <a:pt x="3159224" y="47447"/>
                  </a:lnTo>
                  <a:lnTo>
                    <a:pt x="3168368" y="36574"/>
                  </a:lnTo>
                  <a:lnTo>
                    <a:pt x="3178994" y="31631"/>
                  </a:lnTo>
                  <a:lnTo>
                    <a:pt x="3240040" y="31631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636" y="860893"/>
              <a:ext cx="216004" cy="2160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2676" y="860893"/>
              <a:ext cx="216004" cy="2160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90854" y="1090020"/>
            <a:ext cx="29972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5403" y="1090020"/>
            <a:ext cx="250825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Bob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305" y="1348748"/>
            <a:ext cx="3453129" cy="448147"/>
          </a:xfrm>
          <a:prstGeom prst="rect">
            <a:avLst/>
          </a:prstGeom>
        </p:spPr>
        <p:txBody>
          <a:bodyPr vert="horz" wrap="square" lIns="0" tIns="75513" rIns="0" bIns="0" rtlCol="0">
            <a:spAutoFit/>
          </a:bodyPr>
          <a:lstStyle/>
          <a:p>
            <a:pPr marL="12692">
              <a:spcBef>
                <a:spcPts val="5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proceeds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follows:</a:t>
            </a:r>
            <a:endParaRPr sz="1000">
              <a:latin typeface="Microsoft Sans Serif"/>
              <a:cs typeface="Microsoft Sans Serif"/>
            </a:endParaRPr>
          </a:p>
          <a:p>
            <a:pPr marL="96452">
              <a:spcBef>
                <a:spcPts val="490"/>
              </a:spcBef>
            </a:pPr>
            <a:r>
              <a:rPr sz="1000" spc="-5" dirty="0">
                <a:solidFill>
                  <a:srgbClr val="3333B2"/>
                </a:solidFill>
                <a:latin typeface="Microsoft Sans Serif"/>
                <a:cs typeface="Microsoft Sans Serif"/>
              </a:rPr>
              <a:t>1.</a:t>
            </a:r>
            <a:r>
              <a:rPr sz="1000" spc="229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start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sharing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10/29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39" y="11934"/>
            <a:ext cx="899922" cy="65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38" y="26281"/>
            <a:ext cx="899769" cy="6251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4536" y="892942"/>
            <a:ext cx="192405" cy="152400"/>
          </a:xfrm>
          <a:custGeom>
            <a:avLst/>
            <a:gdLst/>
            <a:ahLst/>
            <a:cxnLst/>
            <a:rect l="l" t="t" r="r" b="b"/>
            <a:pathLst>
              <a:path w="192405" h="152400">
                <a:moveTo>
                  <a:pt x="0" y="151907"/>
                </a:moveTo>
                <a:lnTo>
                  <a:pt x="192205" y="151907"/>
                </a:lnTo>
                <a:lnTo>
                  <a:pt x="192205" y="0"/>
                </a:lnTo>
                <a:lnTo>
                  <a:pt x="0" y="0"/>
                </a:lnTo>
                <a:lnTo>
                  <a:pt x="0" y="151907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2676" y="860893"/>
            <a:ext cx="216004" cy="2160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3301" y="788714"/>
            <a:ext cx="4133850" cy="1413788"/>
          </a:xfrm>
          <a:prstGeom prst="rect">
            <a:avLst/>
          </a:prstGeom>
        </p:spPr>
        <p:txBody>
          <a:bodyPr vert="horz" wrap="square" lIns="0" tIns="86935" rIns="0" bIns="0" rtlCol="0">
            <a:spAutoFit/>
          </a:bodyPr>
          <a:lstStyle/>
          <a:p>
            <a:pPr marL="582522">
              <a:spcBef>
                <a:spcPts val="685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499395">
              <a:spcBef>
                <a:spcPts val="580"/>
              </a:spcBef>
              <a:tabLst>
                <a:tab pos="3761647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Bob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692"/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proceeds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follows: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4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start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sharing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 marL="265245" marR="5076" indent="-168791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involving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both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half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pair,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wants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10/29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39" y="11934"/>
            <a:ext cx="899922" cy="65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38" y="26281"/>
            <a:ext cx="899769" cy="6251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9474" y="860897"/>
            <a:ext cx="3449320" cy="216535"/>
            <a:chOff x="739474" y="860893"/>
            <a:chExt cx="3449320" cy="216535"/>
          </a:xfrm>
        </p:grpSpPr>
        <p:sp>
          <p:nvSpPr>
            <p:cNvPr id="5" name="object 5"/>
            <p:cNvSpPr/>
            <p:nvPr/>
          </p:nvSpPr>
          <p:spPr>
            <a:xfrm>
              <a:off x="744535" y="892942"/>
              <a:ext cx="192405" cy="152400"/>
            </a:xfrm>
            <a:custGeom>
              <a:avLst/>
              <a:gdLst/>
              <a:ahLst/>
              <a:cxnLst/>
              <a:rect l="l" t="t" r="r" b="b"/>
              <a:pathLst>
                <a:path w="192405" h="152400">
                  <a:moveTo>
                    <a:pt x="0" y="151907"/>
                  </a:moveTo>
                  <a:lnTo>
                    <a:pt x="192205" y="151907"/>
                  </a:lnTo>
                  <a:lnTo>
                    <a:pt x="192205" y="0"/>
                  </a:lnTo>
                  <a:lnTo>
                    <a:pt x="0" y="0"/>
                  </a:lnTo>
                  <a:lnTo>
                    <a:pt x="0" y="151907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76" y="860893"/>
              <a:ext cx="216004" cy="2160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1802" y="968895"/>
              <a:ext cx="2998470" cy="0"/>
            </a:xfrm>
            <a:custGeom>
              <a:avLst/>
              <a:gdLst/>
              <a:ahLst/>
              <a:cxnLst/>
              <a:rect l="l" t="t" r="r" b="b"/>
              <a:pathLst>
                <a:path w="2998470">
                  <a:moveTo>
                    <a:pt x="0" y="0"/>
                  </a:moveTo>
                  <a:lnTo>
                    <a:pt x="299797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0042" y="942578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364555" y="712940"/>
            <a:ext cx="192405" cy="152400"/>
          </a:xfrm>
          <a:custGeom>
            <a:avLst/>
            <a:gdLst/>
            <a:ahLst/>
            <a:cxnLst/>
            <a:rect l="l" t="t" r="r" b="b"/>
            <a:pathLst>
              <a:path w="192405" h="152400">
                <a:moveTo>
                  <a:pt x="0" y="151907"/>
                </a:moveTo>
                <a:lnTo>
                  <a:pt x="192205" y="151907"/>
                </a:lnTo>
                <a:lnTo>
                  <a:pt x="192205" y="0"/>
                </a:lnTo>
                <a:lnTo>
                  <a:pt x="0" y="0"/>
                </a:lnTo>
                <a:lnTo>
                  <a:pt x="0" y="151907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4013" y="683455"/>
            <a:ext cx="13081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854" y="788715"/>
            <a:ext cx="3515360" cy="472505"/>
          </a:xfrm>
          <a:prstGeom prst="rect">
            <a:avLst/>
          </a:prstGeom>
        </p:spPr>
        <p:txBody>
          <a:bodyPr vert="horz" wrap="square" lIns="0" tIns="86935" rIns="0" bIns="0" rtlCol="0">
            <a:spAutoFit/>
          </a:bodyPr>
          <a:lstStyle/>
          <a:p>
            <a:pPr marL="95184">
              <a:spcBef>
                <a:spcPts val="685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12692">
              <a:spcBef>
                <a:spcPts val="580"/>
              </a:spcBef>
              <a:tabLst>
                <a:tab pos="327430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Bob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301" y="1348748"/>
            <a:ext cx="4133850" cy="986756"/>
          </a:xfrm>
          <a:prstGeom prst="rect">
            <a:avLst/>
          </a:prstGeom>
        </p:spPr>
        <p:txBody>
          <a:bodyPr vert="horz" wrap="square" lIns="0" tIns="75513" rIns="0" bIns="0" rtlCol="0">
            <a:spAutoFit/>
          </a:bodyPr>
          <a:lstStyle/>
          <a:p>
            <a:pPr marL="12692">
              <a:spcBef>
                <a:spcPts val="5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proceeds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follows: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4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start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sharing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 marL="265245" marR="5076" indent="-168791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involving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both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half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pair,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wants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m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Bob.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10/29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39" y="11934"/>
            <a:ext cx="899922" cy="65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38" y="26281"/>
            <a:ext cx="899769" cy="6251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4536" y="892942"/>
            <a:ext cx="192405" cy="152400"/>
          </a:xfrm>
          <a:custGeom>
            <a:avLst/>
            <a:gdLst/>
            <a:ahLst/>
            <a:cxnLst/>
            <a:rect l="l" t="t" r="r" b="b"/>
            <a:pathLst>
              <a:path w="192405" h="152400">
                <a:moveTo>
                  <a:pt x="0" y="151907"/>
                </a:moveTo>
                <a:lnTo>
                  <a:pt x="192205" y="151907"/>
                </a:lnTo>
                <a:lnTo>
                  <a:pt x="192205" y="0"/>
                </a:lnTo>
                <a:lnTo>
                  <a:pt x="0" y="0"/>
                </a:lnTo>
                <a:lnTo>
                  <a:pt x="0" y="151907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972680" y="671876"/>
            <a:ext cx="216535" cy="405130"/>
            <a:chOff x="3972676" y="671876"/>
            <a:chExt cx="216535" cy="405130"/>
          </a:xfrm>
        </p:grpSpPr>
        <p:sp>
          <p:nvSpPr>
            <p:cNvPr id="6" name="object 6"/>
            <p:cNvSpPr/>
            <p:nvPr/>
          </p:nvSpPr>
          <p:spPr>
            <a:xfrm>
              <a:off x="3984576" y="676937"/>
              <a:ext cx="192405" cy="152400"/>
            </a:xfrm>
            <a:custGeom>
              <a:avLst/>
              <a:gdLst/>
              <a:ahLst/>
              <a:cxnLst/>
              <a:rect l="l" t="t" r="r" b="b"/>
              <a:pathLst>
                <a:path w="192404" h="152400">
                  <a:moveTo>
                    <a:pt x="0" y="151907"/>
                  </a:moveTo>
                  <a:lnTo>
                    <a:pt x="192205" y="151907"/>
                  </a:lnTo>
                  <a:lnTo>
                    <a:pt x="192205" y="0"/>
                  </a:lnTo>
                  <a:lnTo>
                    <a:pt x="0" y="0"/>
                  </a:lnTo>
                  <a:lnTo>
                    <a:pt x="0" y="151907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76" y="860893"/>
              <a:ext cx="216004" cy="2160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3301" y="583282"/>
            <a:ext cx="4133850" cy="2044097"/>
          </a:xfrm>
          <a:prstGeom prst="rect">
            <a:avLst/>
          </a:prstGeom>
        </p:spPr>
        <p:txBody>
          <a:bodyPr vert="horz" wrap="square" lIns="0" tIns="76148" rIns="0" bIns="0" rtlCol="0">
            <a:spAutoFit/>
          </a:bodyPr>
          <a:lstStyle/>
          <a:p>
            <a:pPr marL="3820663">
              <a:spcBef>
                <a:spcPts val="600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582522">
              <a:spcBef>
                <a:spcPts val="500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499395">
              <a:spcBef>
                <a:spcPts val="585"/>
              </a:spcBef>
              <a:tabLst>
                <a:tab pos="3761647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Bob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692"/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proceeds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follows: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4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start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sharing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 marL="265245" marR="5076" indent="-168791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involving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both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half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pair,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wants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m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Bob.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correction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10/29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39" y="11934"/>
            <a:ext cx="899922" cy="65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38" y="26281"/>
            <a:ext cx="899769" cy="6251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4536" y="892942"/>
            <a:ext cx="192405" cy="152400"/>
          </a:xfrm>
          <a:custGeom>
            <a:avLst/>
            <a:gdLst/>
            <a:ahLst/>
            <a:cxnLst/>
            <a:rect l="l" t="t" r="r" b="b"/>
            <a:pathLst>
              <a:path w="192405" h="152400">
                <a:moveTo>
                  <a:pt x="0" y="151907"/>
                </a:moveTo>
                <a:lnTo>
                  <a:pt x="192205" y="151907"/>
                </a:lnTo>
                <a:lnTo>
                  <a:pt x="192205" y="0"/>
                </a:lnTo>
                <a:lnTo>
                  <a:pt x="0" y="0"/>
                </a:lnTo>
                <a:lnTo>
                  <a:pt x="0" y="151907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972680" y="671876"/>
            <a:ext cx="216535" cy="405130"/>
            <a:chOff x="3972676" y="671876"/>
            <a:chExt cx="216535" cy="405130"/>
          </a:xfrm>
        </p:grpSpPr>
        <p:sp>
          <p:nvSpPr>
            <p:cNvPr id="6" name="object 6"/>
            <p:cNvSpPr/>
            <p:nvPr/>
          </p:nvSpPr>
          <p:spPr>
            <a:xfrm>
              <a:off x="3984576" y="676937"/>
              <a:ext cx="192405" cy="152400"/>
            </a:xfrm>
            <a:custGeom>
              <a:avLst/>
              <a:gdLst/>
              <a:ahLst/>
              <a:cxnLst/>
              <a:rect l="l" t="t" r="r" b="b"/>
              <a:pathLst>
                <a:path w="192404" h="152400">
                  <a:moveTo>
                    <a:pt x="0" y="151907"/>
                  </a:moveTo>
                  <a:lnTo>
                    <a:pt x="192205" y="151907"/>
                  </a:lnTo>
                  <a:lnTo>
                    <a:pt x="192205" y="0"/>
                  </a:lnTo>
                  <a:lnTo>
                    <a:pt x="0" y="0"/>
                  </a:lnTo>
                  <a:lnTo>
                    <a:pt x="0" y="151907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76" y="860893"/>
              <a:ext cx="216004" cy="2160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3301" y="583281"/>
            <a:ext cx="4177665" cy="2339049"/>
          </a:xfrm>
          <a:prstGeom prst="rect">
            <a:avLst/>
          </a:prstGeom>
        </p:spPr>
        <p:txBody>
          <a:bodyPr vert="horz" wrap="square" lIns="0" tIns="76148" rIns="0" bIns="0" rtlCol="0">
            <a:spAutoFit/>
          </a:bodyPr>
          <a:lstStyle/>
          <a:p>
            <a:pPr marL="3820663">
              <a:spcBef>
                <a:spcPts val="600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582522">
              <a:spcBef>
                <a:spcPts val="500"/>
              </a:spcBef>
            </a:pPr>
            <a:r>
              <a:rPr sz="1000" i="1" spc="-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  <a:p>
            <a:pPr marL="499395">
              <a:spcBef>
                <a:spcPts val="585"/>
              </a:spcBef>
              <a:tabLst>
                <a:tab pos="3761647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	Bob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692"/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proceeds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follows: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4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start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sharing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 marL="265245" marR="48861" indent="-168791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Alice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involving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both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half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pair,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wants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She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sends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m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Bob.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Bob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correction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result.</a:t>
            </a:r>
            <a:endParaRPr sz="1000">
              <a:latin typeface="Microsoft Sans Serif"/>
              <a:cs typeface="Microsoft Sans Serif"/>
            </a:endParaRPr>
          </a:p>
          <a:p>
            <a:pPr marL="12692" marR="5076">
              <a:spcBef>
                <a:spcPts val="495"/>
              </a:spcBef>
            </a:pPr>
            <a:r>
              <a:rPr sz="1000" spc="-5" dirty="0">
                <a:latin typeface="Microsoft Sans Serif"/>
                <a:cs typeface="Microsoft Sans Serif"/>
              </a:rPr>
              <a:t>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end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Alice’s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been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transferred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Bob’s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10/29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14" y="138593"/>
            <a:ext cx="3918585" cy="32794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20" dirty="0"/>
              <a:t> </a:t>
            </a:r>
            <a:r>
              <a:rPr spc="10" dirty="0"/>
              <a:t>dawn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5" dirty="0"/>
              <a:t>quantum</a:t>
            </a:r>
            <a:r>
              <a:rPr spc="2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5" y="364994"/>
            <a:ext cx="4143375" cy="69184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5382" marR="17768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efficient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general-purpose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method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known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standard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computer.</a:t>
            </a:r>
            <a:endParaRPr sz="1000">
              <a:latin typeface="Microsoft Sans Serif"/>
              <a:cs typeface="Microsoft Sans Serif"/>
            </a:endParaRPr>
          </a:p>
          <a:p>
            <a:pPr marL="277935" marR="218923" indent="-142775">
              <a:spcBef>
                <a:spcPts val="4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1982: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Nobel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Laureate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Richard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Feynman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asked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whether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efficiently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computer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907" y="1191542"/>
            <a:ext cx="3528060" cy="1656080"/>
            <a:chOff x="615907" y="1191542"/>
            <a:chExt cx="3528060" cy="1656080"/>
          </a:xfrm>
        </p:grpSpPr>
        <p:sp>
          <p:nvSpPr>
            <p:cNvPr id="5" name="object 5"/>
            <p:cNvSpPr/>
            <p:nvPr/>
          </p:nvSpPr>
          <p:spPr>
            <a:xfrm>
              <a:off x="615907" y="1191542"/>
              <a:ext cx="3528060" cy="1656080"/>
            </a:xfrm>
            <a:custGeom>
              <a:avLst/>
              <a:gdLst/>
              <a:ahLst/>
              <a:cxnLst/>
              <a:rect l="l" t="t" r="r" b="b"/>
              <a:pathLst>
                <a:path w="3528060" h="1656080">
                  <a:moveTo>
                    <a:pt x="0" y="1656022"/>
                  </a:moveTo>
                  <a:lnTo>
                    <a:pt x="0" y="0"/>
                  </a:lnTo>
                  <a:lnTo>
                    <a:pt x="3528044" y="0"/>
                  </a:lnTo>
                  <a:lnTo>
                    <a:pt x="3528044" y="1656022"/>
                  </a:lnTo>
                  <a:lnTo>
                    <a:pt x="0" y="1656022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12" y="1263561"/>
              <a:ext cx="1080008" cy="15120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5907" y="1191542"/>
            <a:ext cx="3528060" cy="1631216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1700">
              <a:latin typeface="Times New Roman"/>
              <a:cs typeface="Times New Roman"/>
            </a:endParaRPr>
          </a:p>
          <a:p>
            <a:pPr marL="1276727" marR="159908"/>
            <a:r>
              <a:rPr sz="1000" spc="-5" dirty="0">
                <a:latin typeface="Microsoft Sans Serif"/>
                <a:cs typeface="Microsoft Sans Serif"/>
              </a:rPr>
              <a:t>“If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you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want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make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simulation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nature,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you’d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better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make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mechanical, and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golly </a:t>
            </a:r>
            <a:r>
              <a:rPr sz="1000" spc="-20" dirty="0">
                <a:latin typeface="Microsoft Sans Serif"/>
                <a:cs typeface="Microsoft Sans Serif"/>
              </a:rPr>
              <a:t>it’s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 won-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derful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problem,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because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doesn’t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look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easy.”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 marL="1898592">
              <a:spcBef>
                <a:spcPts val="1070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2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Wikipedia/Richard Feynman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11/29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14" y="138593"/>
            <a:ext cx="3918585" cy="32794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20" dirty="0"/>
              <a:t> </a:t>
            </a:r>
            <a:r>
              <a:rPr spc="10" dirty="0"/>
              <a:t>dawn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5" dirty="0"/>
              <a:t>quantum</a:t>
            </a:r>
            <a:r>
              <a:rPr spc="2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1" y="363696"/>
            <a:ext cx="3893820" cy="643117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538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But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nobody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knew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look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like.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5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277935" marR="43150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1985: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David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Deutsch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mathematical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concept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25" dirty="0">
                <a:solidFill>
                  <a:srgbClr val="0000FF"/>
                </a:solidFill>
                <a:latin typeface="Microsoft Sans Serif"/>
                <a:cs typeface="Microsoft Sans Serif"/>
              </a:rPr>
              <a:t>Turing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machine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model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computation.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991" y="1286373"/>
            <a:ext cx="3312160" cy="1152525"/>
            <a:chOff x="647991" y="1286369"/>
            <a:chExt cx="3312160" cy="1152525"/>
          </a:xfrm>
        </p:grpSpPr>
        <p:sp>
          <p:nvSpPr>
            <p:cNvPr id="5" name="object 5"/>
            <p:cNvSpPr/>
            <p:nvPr/>
          </p:nvSpPr>
          <p:spPr>
            <a:xfrm>
              <a:off x="647991" y="1286369"/>
              <a:ext cx="3312160" cy="1152525"/>
            </a:xfrm>
            <a:custGeom>
              <a:avLst/>
              <a:gdLst/>
              <a:ahLst/>
              <a:cxnLst/>
              <a:rect l="l" t="t" r="r" b="b"/>
              <a:pathLst>
                <a:path w="3312160" h="1152525">
                  <a:moveTo>
                    <a:pt x="0" y="1152018"/>
                  </a:moveTo>
                  <a:lnTo>
                    <a:pt x="0" y="0"/>
                  </a:lnTo>
                  <a:lnTo>
                    <a:pt x="3312040" y="0"/>
                  </a:lnTo>
                  <a:lnTo>
                    <a:pt x="3312040" y="1152018"/>
                  </a:lnTo>
                  <a:lnTo>
                    <a:pt x="0" y="1152018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1" y="1330915"/>
              <a:ext cx="720009" cy="10629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7991" y="1286373"/>
            <a:ext cx="3312160" cy="1149033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1060978" marR="213211"/>
            <a:r>
              <a:rPr sz="1000" spc="-5" dirty="0">
                <a:latin typeface="Microsoft Sans Serif"/>
                <a:cs typeface="Microsoft Sans Serif"/>
              </a:rPr>
              <a:t>“Computing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devices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resembling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universal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can,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principle,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built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would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 </a:t>
            </a:r>
            <a:r>
              <a:rPr sz="1000" spc="-10" dirty="0">
                <a:latin typeface="Microsoft Sans Serif"/>
                <a:cs typeface="Microsoft Sans Serif"/>
              </a:rPr>
              <a:t> many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remarkable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properties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not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re-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producible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25" dirty="0">
                <a:latin typeface="Microsoft Sans Serif"/>
                <a:cs typeface="Microsoft Sans Serif"/>
              </a:rPr>
              <a:t>Turing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machine.”</a:t>
            </a:r>
            <a:endParaRPr sz="1000">
              <a:latin typeface="Microsoft Sans Serif"/>
              <a:cs typeface="Microsoft Sans Serif"/>
            </a:endParaRPr>
          </a:p>
          <a:p>
            <a:pPr marL="1448692">
              <a:spcBef>
                <a:spcPts val="87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3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  <a:hlinkClick r:id="rId3"/>
              </a:rPr>
              <a:t>www.physics.ox.ac.uk/al/people/Deutsch.htm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305" y="2687316"/>
            <a:ext cx="4143375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put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concept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sound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theoretical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footing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first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time.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12/29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4343346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Quantum</a:t>
            </a:r>
            <a:r>
              <a:rPr spc="-45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305" y="610557"/>
            <a:ext cx="4055745" cy="473840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machine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designed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principles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things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fundamentally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impossible</a:t>
            </a:r>
            <a:r>
              <a:rPr sz="10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only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50" y="53975"/>
            <a:ext cx="3918585" cy="32794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20" dirty="0"/>
              <a:t> </a:t>
            </a:r>
            <a:r>
              <a:rPr spc="10" dirty="0"/>
              <a:t>dawn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5" dirty="0"/>
              <a:t>quantum</a:t>
            </a:r>
            <a:r>
              <a:rPr spc="2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1" y="227732"/>
            <a:ext cx="4136390" cy="448147"/>
          </a:xfrm>
          <a:prstGeom prst="rect">
            <a:avLst/>
          </a:prstGeom>
        </p:spPr>
        <p:txBody>
          <a:bodyPr vert="horz" wrap="square" lIns="0" tIns="75513" rIns="0" bIns="0" rtlCol="0">
            <a:spAutoFit/>
          </a:bodyPr>
          <a:lstStyle/>
          <a:p>
            <a:pPr marR="17768" algn="r">
              <a:spcBef>
                <a:spcPts val="5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But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actually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outperform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computer?</a:t>
            </a:r>
            <a:endParaRPr sz="1000">
              <a:latin typeface="Microsoft Sans Serif"/>
              <a:cs typeface="Microsoft Sans Serif"/>
            </a:endParaRPr>
          </a:p>
          <a:p>
            <a:pPr marR="26650" algn="r">
              <a:spcBef>
                <a:spcPts val="4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1992: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David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Deutsch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Richard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Jozsa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give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first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example.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991" y="815157"/>
            <a:ext cx="3312160" cy="1008380"/>
            <a:chOff x="647991" y="815157"/>
            <a:chExt cx="3312160" cy="1008380"/>
          </a:xfrm>
        </p:grpSpPr>
        <p:sp>
          <p:nvSpPr>
            <p:cNvPr id="5" name="object 5"/>
            <p:cNvSpPr/>
            <p:nvPr/>
          </p:nvSpPr>
          <p:spPr>
            <a:xfrm>
              <a:off x="647991" y="815157"/>
              <a:ext cx="3312160" cy="1008380"/>
            </a:xfrm>
            <a:custGeom>
              <a:avLst/>
              <a:gdLst/>
              <a:ahLst/>
              <a:cxnLst/>
              <a:rect l="l" t="t" r="r" b="b"/>
              <a:pathLst>
                <a:path w="3312160" h="1008380">
                  <a:moveTo>
                    <a:pt x="0" y="1008007"/>
                  </a:moveTo>
                  <a:lnTo>
                    <a:pt x="0" y="0"/>
                  </a:lnTo>
                  <a:lnTo>
                    <a:pt x="3312040" y="0"/>
                  </a:lnTo>
                  <a:lnTo>
                    <a:pt x="3312040" y="1008007"/>
                  </a:lnTo>
                  <a:lnTo>
                    <a:pt x="0" y="1008007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1" y="872749"/>
              <a:ext cx="720013" cy="8928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7991" y="815158"/>
            <a:ext cx="3312160" cy="999629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6981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060978" marR="177041"/>
            <a:r>
              <a:rPr sz="1000" spc="-5" dirty="0">
                <a:latin typeface="Microsoft Sans Serif"/>
                <a:cs typeface="Microsoft Sans Serif"/>
              </a:rPr>
              <a:t>“The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computation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solves </a:t>
            </a:r>
            <a:r>
              <a:rPr sz="1000" spc="-5" dirty="0">
                <a:latin typeface="Microsoft Sans Serif"/>
                <a:cs typeface="Microsoft Sans Serif"/>
              </a:rPr>
              <a:t> the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certainty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expo- </a:t>
            </a:r>
            <a:r>
              <a:rPr sz="1000" spc="-5" dirty="0">
                <a:latin typeface="Microsoft Sans Serif"/>
                <a:cs typeface="Microsoft Sans Serif"/>
              </a:rPr>
              <a:t> nentially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less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time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than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deterministic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computation.”</a:t>
            </a:r>
            <a:endParaRPr sz="1000">
              <a:latin typeface="Microsoft Sans Serif"/>
              <a:cs typeface="Microsoft Sans Serif"/>
            </a:endParaRPr>
          </a:p>
          <a:p>
            <a:pPr marL="1557835">
              <a:spcBef>
                <a:spcPts val="90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2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  <a:hlinkClick r:id="rId3"/>
              </a:rPr>
              <a:t>www.damtp.cam.ac.uk/people/r.jozsa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607" y="2043651"/>
            <a:ext cx="4116070" cy="82008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80214" marR="30460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1993:</a:t>
            </a:r>
            <a:r>
              <a:rPr sz="10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Ethan Bernstein and Umesh </a:t>
            </a:r>
            <a:r>
              <a:rPr sz="1000" spc="-15" dirty="0">
                <a:latin typeface="Microsoft Sans Serif"/>
                <a:cs typeface="Microsoft Sans Serif"/>
              </a:rPr>
              <a:t>Vazirani </a:t>
            </a:r>
            <a:r>
              <a:rPr sz="1000" spc="-10" dirty="0">
                <a:latin typeface="Microsoft Sans Serif"/>
                <a:cs typeface="Microsoft Sans Serif"/>
              </a:rPr>
              <a:t>show </a:t>
            </a:r>
            <a:r>
              <a:rPr sz="1000" spc="-5" dirty="0">
                <a:latin typeface="Microsoft Sans Serif"/>
                <a:cs typeface="Microsoft Sans Serif"/>
              </a:rPr>
              <a:t>that quantum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significantly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faster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even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allowed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small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probability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error.</a:t>
            </a:r>
            <a:endParaRPr sz="1000">
              <a:latin typeface="Microsoft Sans Serif"/>
              <a:cs typeface="Microsoft Sans Serif"/>
            </a:endParaRPr>
          </a:p>
          <a:p>
            <a:pPr marL="180214" marR="734817" indent="-142775">
              <a:spcBef>
                <a:spcPts val="28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1994: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shows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exponentially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faster.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13/29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14" y="138593"/>
            <a:ext cx="3918585" cy="32794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20" dirty="0"/>
              <a:t> </a:t>
            </a:r>
            <a:r>
              <a:rPr spc="10" dirty="0"/>
              <a:t>dawn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5" dirty="0"/>
              <a:t>quantum</a:t>
            </a:r>
            <a:r>
              <a:rPr spc="2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1" y="227732"/>
            <a:ext cx="4136390" cy="448147"/>
          </a:xfrm>
          <a:prstGeom prst="rect">
            <a:avLst/>
          </a:prstGeom>
        </p:spPr>
        <p:txBody>
          <a:bodyPr vert="horz" wrap="square" lIns="0" tIns="75513" rIns="0" bIns="0" rtlCol="0">
            <a:spAutoFit/>
          </a:bodyPr>
          <a:lstStyle/>
          <a:p>
            <a:pPr marR="17768" algn="r">
              <a:spcBef>
                <a:spcPts val="5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But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actually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outperform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computer?</a:t>
            </a:r>
            <a:endParaRPr sz="1000">
              <a:latin typeface="Microsoft Sans Serif"/>
              <a:cs typeface="Microsoft Sans Serif"/>
            </a:endParaRPr>
          </a:p>
          <a:p>
            <a:pPr marR="26650" algn="r">
              <a:spcBef>
                <a:spcPts val="4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1992: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David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Deutsch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Richard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Jozsa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give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first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example.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991" y="815157"/>
            <a:ext cx="3312160" cy="1008380"/>
            <a:chOff x="647991" y="815157"/>
            <a:chExt cx="3312160" cy="1008380"/>
          </a:xfrm>
        </p:grpSpPr>
        <p:sp>
          <p:nvSpPr>
            <p:cNvPr id="5" name="object 5"/>
            <p:cNvSpPr/>
            <p:nvPr/>
          </p:nvSpPr>
          <p:spPr>
            <a:xfrm>
              <a:off x="647991" y="815157"/>
              <a:ext cx="3312160" cy="1008380"/>
            </a:xfrm>
            <a:custGeom>
              <a:avLst/>
              <a:gdLst/>
              <a:ahLst/>
              <a:cxnLst/>
              <a:rect l="l" t="t" r="r" b="b"/>
              <a:pathLst>
                <a:path w="3312160" h="1008380">
                  <a:moveTo>
                    <a:pt x="0" y="1008007"/>
                  </a:moveTo>
                  <a:lnTo>
                    <a:pt x="0" y="0"/>
                  </a:lnTo>
                  <a:lnTo>
                    <a:pt x="3312040" y="0"/>
                  </a:lnTo>
                  <a:lnTo>
                    <a:pt x="3312040" y="1008007"/>
                  </a:lnTo>
                  <a:lnTo>
                    <a:pt x="0" y="1008007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1" y="872749"/>
              <a:ext cx="720013" cy="8928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7991" y="815158"/>
            <a:ext cx="3312160" cy="999629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6981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060978" marR="177041"/>
            <a:r>
              <a:rPr sz="1000" spc="-5" dirty="0">
                <a:latin typeface="Microsoft Sans Serif"/>
                <a:cs typeface="Microsoft Sans Serif"/>
              </a:rPr>
              <a:t>“The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computation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solves </a:t>
            </a:r>
            <a:r>
              <a:rPr sz="1000" spc="-5" dirty="0">
                <a:latin typeface="Microsoft Sans Serif"/>
                <a:cs typeface="Microsoft Sans Serif"/>
              </a:rPr>
              <a:t> the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certainty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expo- </a:t>
            </a:r>
            <a:r>
              <a:rPr sz="1000" spc="-5" dirty="0">
                <a:latin typeface="Microsoft Sans Serif"/>
                <a:cs typeface="Microsoft Sans Serif"/>
              </a:rPr>
              <a:t> nentially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less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time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than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deterministic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computation.”</a:t>
            </a:r>
            <a:endParaRPr sz="1000">
              <a:latin typeface="Microsoft Sans Serif"/>
              <a:cs typeface="Microsoft Sans Serif"/>
            </a:endParaRPr>
          </a:p>
          <a:p>
            <a:pPr marL="1557835">
              <a:spcBef>
                <a:spcPts val="90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2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  <a:hlinkClick r:id="rId3"/>
              </a:rPr>
              <a:t>www.damtp.cam.ac.uk/people/r.jozsa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901" y="2043654"/>
            <a:ext cx="4226560" cy="105092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90626" marR="30460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1993:</a:t>
            </a:r>
            <a:r>
              <a:rPr sz="10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Ethan Bernstein and Umesh </a:t>
            </a:r>
            <a:r>
              <a:rPr sz="1000" spc="-15" dirty="0">
                <a:latin typeface="Microsoft Sans Serif"/>
                <a:cs typeface="Microsoft Sans Serif"/>
              </a:rPr>
              <a:t>Vazirani </a:t>
            </a:r>
            <a:r>
              <a:rPr sz="1000" spc="-10" dirty="0">
                <a:latin typeface="Microsoft Sans Serif"/>
                <a:cs typeface="Microsoft Sans Serif"/>
              </a:rPr>
              <a:t>show </a:t>
            </a:r>
            <a:r>
              <a:rPr sz="1000" spc="-5" dirty="0">
                <a:latin typeface="Microsoft Sans Serif"/>
                <a:cs typeface="Microsoft Sans Serif"/>
              </a:rPr>
              <a:t>that quantum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significantly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faster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even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allowed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small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probability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error.</a:t>
            </a:r>
            <a:endParaRPr sz="1000">
              <a:latin typeface="Microsoft Sans Serif"/>
              <a:cs typeface="Microsoft Sans Serif"/>
            </a:endParaRPr>
          </a:p>
          <a:p>
            <a:pPr marL="290626" marR="734817" indent="-142775">
              <a:spcBef>
                <a:spcPts val="28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1994: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shows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exponentially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faster.</a:t>
            </a:r>
            <a:endParaRPr sz="1000">
              <a:latin typeface="Microsoft Sans Serif"/>
              <a:cs typeface="Microsoft Sans Serif"/>
            </a:endParaRPr>
          </a:p>
          <a:p>
            <a:pPr marL="38072">
              <a:spcBef>
                <a:spcPts val="640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</a:t>
            </a:r>
            <a:r>
              <a:rPr sz="1000" spc="-25" dirty="0">
                <a:latin typeface="Microsoft Sans Serif"/>
                <a:cs typeface="Microsoft Sans Serif"/>
              </a:rPr>
              <a:t>b</a:t>
            </a:r>
            <a:r>
              <a:rPr sz="1000" spc="-5" dirty="0">
                <a:latin typeface="Microsoft Sans Serif"/>
                <a:cs typeface="Microsoft Sans Serif"/>
              </a:rPr>
              <a:t>lems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w</a:t>
            </a:r>
            <a:r>
              <a:rPr sz="1000" spc="-5" dirty="0">
                <a:latin typeface="Microsoft Sans Serif"/>
                <a:cs typeface="Microsoft Sans Serif"/>
              </a:rPr>
              <a:t>ere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som</a:t>
            </a:r>
            <a:r>
              <a:rPr sz="1000" spc="-25" dirty="0">
                <a:latin typeface="Microsoft Sans Serif"/>
                <a:cs typeface="Microsoft Sans Serif"/>
              </a:rPr>
              <a:t>e</a:t>
            </a:r>
            <a:r>
              <a:rPr sz="1000" spc="-5" dirty="0">
                <a:latin typeface="Microsoft Sans Serif"/>
                <a:cs typeface="Microsoft Sans Serif"/>
              </a:rPr>
              <a:t>what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cont</a:t>
            </a:r>
            <a:r>
              <a:rPr sz="1000" spc="5" dirty="0">
                <a:latin typeface="Microsoft Sans Serif"/>
                <a:cs typeface="Microsoft Sans Serif"/>
              </a:rPr>
              <a:t>r</a:t>
            </a:r>
            <a:r>
              <a:rPr sz="1000" spc="-5" dirty="0">
                <a:latin typeface="Microsoft Sans Serif"/>
                <a:cs typeface="Microsoft Sans Serif"/>
              </a:rPr>
              <a:t>i</a:t>
            </a:r>
            <a:r>
              <a:rPr sz="1000" spc="-35" dirty="0">
                <a:latin typeface="Microsoft Sans Serif"/>
                <a:cs typeface="Microsoft Sans Serif"/>
              </a:rPr>
              <a:t>v</a:t>
            </a:r>
            <a:r>
              <a:rPr sz="1000" spc="-5" dirty="0">
                <a:latin typeface="Microsoft Sans Serif"/>
                <a:cs typeface="Microsoft Sans Serif"/>
              </a:rPr>
              <a:t>ed.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13/29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5" y="138590"/>
            <a:ext cx="3995420" cy="2154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Principles of Quantum Information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901" y="832134"/>
            <a:ext cx="4254296" cy="5539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95250" y="511179"/>
            <a:ext cx="4208780" cy="2523065"/>
          </a:xfrm>
          <a:prstGeom prst="rect">
            <a:avLst/>
          </a:prstGeom>
        </p:spPr>
        <p:txBody>
          <a:bodyPr vert="horz" lIns="46081" tIns="23041" rIns="46081" bIns="23041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 panose="05020102010507070707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IN" sz="1000" dirty="0" smtClean="0"/>
              <a:t>Classical information can be measured in the form of binary bits 0 or 1 but Quantum information can be measured in the form of Qubits, Qubit is a superposition of both 0 and 1.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000" dirty="0" smtClean="0"/>
          </a:p>
          <a:p>
            <a:pPr algn="just">
              <a:lnSpc>
                <a:spcPct val="120000"/>
              </a:lnSpc>
            </a:pPr>
            <a:r>
              <a:rPr lang="en-US" sz="1000" dirty="0" smtClean="0"/>
              <a:t>Quantum State </a:t>
            </a:r>
            <a:r>
              <a:rPr lang="el-GR" sz="1000" dirty="0" smtClean="0"/>
              <a:t>|ψ〉=</a:t>
            </a:r>
            <a:r>
              <a:rPr lang="en-US" sz="1000" dirty="0" smtClean="0"/>
              <a:t> </a:t>
            </a:r>
            <a:r>
              <a:rPr lang="el-GR" sz="1000" dirty="0" smtClean="0"/>
              <a:t>α|0〉+</a:t>
            </a:r>
            <a:r>
              <a:rPr lang="en-US" sz="1000" dirty="0" smtClean="0"/>
              <a:t> </a:t>
            </a:r>
            <a:r>
              <a:rPr lang="el-GR" sz="1000" dirty="0" smtClean="0"/>
              <a:t>β|1〉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1000" dirty="0" smtClean="0"/>
              <a:t>In general, superposition is represented with the Bloch Sphere as in figure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>
              <a:lnSpc>
                <a:spcPct val="120000"/>
              </a:lnSpc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		 </a:t>
            </a:r>
          </a:p>
          <a:p>
            <a:pPr lvl="8" algn="just">
              <a:lnSpc>
                <a:spcPct val="120000"/>
              </a:lnSpc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8" algn="just">
              <a:lnSpc>
                <a:spcPct val="120000"/>
              </a:lnSpc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2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/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6" name="Picture 5" descr="Figure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1882775"/>
            <a:ext cx="1690370" cy="76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9" y="138589"/>
            <a:ext cx="3957003" cy="60118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Principles of Quantum </a:t>
            </a:r>
            <a:r>
              <a:rPr lang="en-US" b="1" dirty="0" smtClean="0">
                <a:solidFill>
                  <a:srgbClr val="002060"/>
                </a:solidFill>
              </a:rPr>
              <a:t>Information contd..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1014" y="730607"/>
            <a:ext cx="3901439" cy="237137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1100" dirty="0"/>
              <a:t>Quantum Entanglement is a special property of a Quantum particle. According to the Quantum mechanical principles, a pair or group of particles are generated with similar properties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  <a:p>
            <a:pPr algn="just"/>
            <a:r>
              <a:rPr lang="en-IN" sz="1100" dirty="0"/>
              <a:t>Quantum </a:t>
            </a:r>
            <a:r>
              <a:rPr lang="en-IN" sz="1100" dirty="0" smtClean="0"/>
              <a:t>Teleportation </a:t>
            </a:r>
            <a:r>
              <a:rPr lang="en-IN" sz="1100" dirty="0"/>
              <a:t>is a process of transmitting Quantum information from one place to another.</a:t>
            </a:r>
          </a:p>
          <a:p>
            <a:pPr algn="just"/>
            <a:endParaRPr lang="en-US" dirty="0"/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3" descr="C:\Users\DELL\Desktop\Entanglemen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273175"/>
            <a:ext cx="2742182" cy="81241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81050" y="2187579"/>
            <a:ext cx="2849138" cy="215841"/>
          </a:xfrm>
          <a:prstGeom prst="rect">
            <a:avLst/>
          </a:prstGeom>
          <a:noFill/>
        </p:spPr>
        <p:txBody>
          <a:bodyPr wrap="square" lIns="46081" tIns="23041" rIns="46081" bIns="23041" rtlCol="0">
            <a:spAutoFit/>
          </a:bodyPr>
          <a:lstStyle/>
          <a:p>
            <a:r>
              <a:rPr lang="en-US" sz="1100" dirty="0" smtClean="0"/>
              <a:t>Fig2: Quantum Entanglement</a:t>
            </a:r>
            <a:endParaRPr lang="en-IN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9947" y="360489"/>
            <a:ext cx="4125719" cy="27125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4" y="59814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Information Theory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0505" y="807508"/>
            <a:ext cx="3868002" cy="2459376"/>
          </a:xfrm>
        </p:spPr>
        <p:txBody>
          <a:bodyPr>
            <a:normAutofit/>
          </a:bodyPr>
          <a:lstStyle/>
          <a:p>
            <a:pPr algn="just"/>
            <a:r>
              <a:rPr lang="en-US" sz="1000" dirty="0"/>
              <a:t>Quantum information theory deals with four main topics</a:t>
            </a:r>
            <a:r>
              <a:rPr lang="en-US" sz="1000" dirty="0" smtClean="0"/>
              <a:t>:</a:t>
            </a:r>
          </a:p>
          <a:p>
            <a:pPr algn="just"/>
            <a:endParaRPr lang="en-US" sz="1000" dirty="0"/>
          </a:p>
          <a:p>
            <a:pPr marL="230406" indent="-230406" algn="just">
              <a:buAutoNum type="arabicParenBoth"/>
            </a:pPr>
            <a:r>
              <a:rPr lang="en-US" sz="1000" dirty="0" smtClean="0"/>
              <a:t>Transmission </a:t>
            </a:r>
            <a:r>
              <a:rPr lang="en-US" sz="1000" dirty="0"/>
              <a:t>of classical information over quantum </a:t>
            </a:r>
            <a:r>
              <a:rPr lang="en-US" sz="1000" dirty="0" smtClean="0"/>
              <a:t>channels.</a:t>
            </a:r>
          </a:p>
          <a:p>
            <a:pPr marL="230406" indent="-230406" algn="just">
              <a:buAutoNum type="arabicParenBoth"/>
            </a:pPr>
            <a:r>
              <a:rPr lang="en-US" sz="1000" dirty="0" smtClean="0"/>
              <a:t>The </a:t>
            </a:r>
            <a:r>
              <a:rPr lang="en-US" sz="1000" dirty="0"/>
              <a:t>tradeoff between acquisition of information about a quantum state and disturbance of the state (briefly included in quantum cryptography</a:t>
            </a:r>
            <a:r>
              <a:rPr lang="en-US" sz="1000" dirty="0" smtClean="0"/>
              <a:t>).</a:t>
            </a:r>
          </a:p>
          <a:p>
            <a:pPr marL="230406" indent="-230406" algn="just">
              <a:buAutoNum type="arabicParenBoth"/>
            </a:pPr>
            <a:r>
              <a:rPr lang="en-US" sz="1000" dirty="0" smtClean="0"/>
              <a:t>Quantifying </a:t>
            </a:r>
            <a:r>
              <a:rPr lang="en-US" sz="1000" dirty="0"/>
              <a:t>quantum </a:t>
            </a:r>
            <a:r>
              <a:rPr lang="en-US" sz="1000" dirty="0" smtClean="0"/>
              <a:t>entanglement.</a:t>
            </a:r>
          </a:p>
          <a:p>
            <a:pPr marL="230406" indent="-230406" algn="just">
              <a:buAutoNum type="arabicParenBoth"/>
            </a:pPr>
            <a:r>
              <a:rPr lang="en-US" sz="1000" dirty="0" smtClean="0"/>
              <a:t>Transmission </a:t>
            </a:r>
            <a:r>
              <a:rPr lang="en-US" sz="1000" dirty="0"/>
              <a:t>of quantum information over quantum channels.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06375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Quantum Memory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034" y="1117530"/>
            <a:ext cx="4214080" cy="1333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4" y="59814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Performance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0509" y="749192"/>
            <a:ext cx="4011427" cy="13182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34" y="504684"/>
            <a:ext cx="4000504" cy="263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34" y="138590"/>
            <a:ext cx="4285982" cy="21544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Nano</a:t>
            </a:r>
            <a:r>
              <a:rPr lang="en-US" dirty="0" smtClean="0"/>
              <a:t> Information processing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901" y="832138"/>
            <a:ext cx="4254296" cy="276999"/>
          </a:xfrm>
        </p:spPr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68" y="793082"/>
            <a:ext cx="4033866" cy="255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1666239" cy="638573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Quantum</a:t>
            </a:r>
            <a:r>
              <a:rPr spc="-45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305" y="610557"/>
            <a:ext cx="4055745" cy="198194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machine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designed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principles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things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fundamentally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impossible</a:t>
            </a:r>
            <a:r>
              <a:rPr sz="10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only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spcBef>
                <a:spcPts val="5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12692"/>
            <a:r>
              <a:rPr sz="1000" spc="-5" dirty="0">
                <a:latin typeface="Microsoft Sans Serif"/>
                <a:cs typeface="Microsoft Sans Serif"/>
              </a:rPr>
              <a:t>This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will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discuss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history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including: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4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basic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concepts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behind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10" dirty="0">
                <a:latin typeface="Microsoft Sans Serif"/>
                <a:cs typeface="Microsoft Sans Serif"/>
              </a:rPr>
              <a:t>How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concepts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cryptography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outperforming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algorithms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Experimental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implementations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Commercialisation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technologies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206375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Quantum Cryptography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0505" y="807508"/>
            <a:ext cx="3995420" cy="892552"/>
          </a:xfrm>
        </p:spPr>
        <p:txBody>
          <a:bodyPr/>
          <a:lstStyle/>
          <a:p>
            <a:pPr lvl="0" algn="just"/>
            <a:r>
              <a:rPr lang="en-US" sz="1000" b="1" dirty="0"/>
              <a:t>Quantum cryptography </a:t>
            </a:r>
            <a:r>
              <a:rPr lang="en-US" sz="1000" dirty="0"/>
              <a:t>is the science of exploiting quantum mechanical properties to perform cryptographic tasks. The best known example of quantum cryptography is quantum key distribution which offers an information- </a:t>
            </a:r>
            <a:r>
              <a:rPr lang="en-US" sz="1000" dirty="0" smtClean="0"/>
              <a:t>secure </a:t>
            </a:r>
            <a:r>
              <a:rPr lang="en-US" sz="1000" dirty="0"/>
              <a:t>solution to the key exchange problem.</a:t>
            </a:r>
          </a:p>
          <a:p>
            <a:endParaRPr lang="en-US" dirty="0"/>
          </a:p>
        </p:txBody>
      </p:sp>
      <p:pic>
        <p:nvPicPr>
          <p:cNvPr id="5" name="image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360" y="1828878"/>
            <a:ext cx="3421719" cy="119620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9451" y="324436"/>
            <a:ext cx="3879847" cy="2950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16376" y="240650"/>
            <a:ext cx="2486253" cy="25715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" y="2797179"/>
            <a:ext cx="4472117" cy="508197"/>
          </a:xfrm>
          <a:prstGeom prst="rect">
            <a:avLst/>
          </a:prstGeom>
          <a:noFill/>
        </p:spPr>
        <p:txBody>
          <a:bodyPr wrap="square" lIns="46081" tIns="23041" rIns="46081" bIns="23041" rtlCol="0" anchor="t">
            <a:spAutoFit/>
          </a:bodyPr>
          <a:lstStyle/>
          <a:p>
            <a:r>
              <a:rPr lang="en-US" dirty="0"/>
              <a:t> </a:t>
            </a:r>
            <a:r>
              <a:rPr lang="en-US" sz="1200" dirty="0"/>
              <a:t>Quantum algorithms workflows: on a gate-model computer (left), on a on a quantum </a:t>
            </a:r>
            <a:r>
              <a:rPr lang="en-US" sz="1200" dirty="0" err="1" smtClean="0"/>
              <a:t>annealer</a:t>
            </a:r>
            <a:r>
              <a:rPr lang="en-US" sz="1200" dirty="0"/>
              <a:t> </a:t>
            </a:r>
            <a:r>
              <a:rPr lang="en-US" sz="1200" dirty="0" smtClean="0"/>
              <a:t>(right</a:t>
            </a:r>
            <a:r>
              <a:rPr lang="en-US" sz="1200" dirty="0"/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3352746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dirty="0"/>
              <a:t>Shor’s</a:t>
            </a:r>
            <a:r>
              <a:rPr spc="-30" dirty="0"/>
              <a:t> </a:t>
            </a:r>
            <a:r>
              <a:rPr spc="1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3" y="357981"/>
            <a:ext cx="4215765" cy="69184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5382" marR="17768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But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solve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people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actually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care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about?</a:t>
            </a:r>
            <a:endParaRPr sz="1000">
              <a:latin typeface="Microsoft Sans Serif"/>
              <a:cs typeface="Microsoft Sans Serif"/>
            </a:endParaRPr>
          </a:p>
          <a:p>
            <a:pPr marL="277935" marR="111681" indent="-142775">
              <a:spcBef>
                <a:spcPts val="4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1994: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Peter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Shor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shows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factorise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integers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efficiently.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183" y="1185811"/>
            <a:ext cx="864235" cy="1242060"/>
            <a:chOff x="628179" y="1185811"/>
            <a:chExt cx="864235" cy="1242060"/>
          </a:xfrm>
        </p:grpSpPr>
        <p:sp>
          <p:nvSpPr>
            <p:cNvPr id="5" name="object 5"/>
            <p:cNvSpPr/>
            <p:nvPr/>
          </p:nvSpPr>
          <p:spPr>
            <a:xfrm>
              <a:off x="628179" y="1185811"/>
              <a:ext cx="864235" cy="1242060"/>
            </a:xfrm>
            <a:custGeom>
              <a:avLst/>
              <a:gdLst/>
              <a:ahLst/>
              <a:cxnLst/>
              <a:rect l="l" t="t" r="r" b="b"/>
              <a:pathLst>
                <a:path w="864235" h="1242060">
                  <a:moveTo>
                    <a:pt x="0" y="1242013"/>
                  </a:moveTo>
                  <a:lnTo>
                    <a:pt x="0" y="0"/>
                  </a:lnTo>
                  <a:lnTo>
                    <a:pt x="864008" y="0"/>
                  </a:lnTo>
                  <a:lnTo>
                    <a:pt x="864008" y="1242013"/>
                  </a:lnTo>
                  <a:lnTo>
                    <a:pt x="0" y="1242013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76" y="1239837"/>
              <a:ext cx="719988" cy="107998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8183" y="1185814"/>
            <a:ext cx="864235" cy="1277273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600">
              <a:latin typeface="Times New Roman"/>
              <a:cs typeface="Times New Roman"/>
            </a:endParaRPr>
          </a:p>
          <a:p>
            <a:pPr marL="121836"/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1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physik.uni-graz.at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7488" y="1287851"/>
            <a:ext cx="2144395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Given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integer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solidFill>
                  <a:srgbClr val="EC008C"/>
                </a:solidFill>
                <a:latin typeface="Arial"/>
                <a:cs typeface="Arial"/>
              </a:rPr>
              <a:t>N</a:t>
            </a:r>
            <a:r>
              <a:rPr sz="1000" i="1" spc="114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=</a:t>
            </a:r>
            <a:r>
              <a:rPr sz="1000" spc="5" dirty="0">
                <a:latin typeface="Lucida Sans Unicode"/>
                <a:cs typeface="Lucida Sans Unicode"/>
              </a:rPr>
              <a:t> </a:t>
            </a:r>
            <a:r>
              <a:rPr sz="10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i="1" spc="190" dirty="0">
                <a:latin typeface="Arial"/>
                <a:cs typeface="Arial"/>
              </a:rPr>
              <a:t>×</a:t>
            </a:r>
            <a:r>
              <a:rPr sz="1000" i="1" spc="-40" dirty="0"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0000FF"/>
                </a:solidFill>
                <a:latin typeface="Arial"/>
                <a:cs typeface="Arial"/>
              </a:rPr>
              <a:t>q</a:t>
            </a:r>
            <a:r>
              <a:rPr sz="1000" i="1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prime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7484" y="1439681"/>
            <a:ext cx="1998345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numbers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i="1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i="1" spc="20" dirty="0">
                <a:solidFill>
                  <a:srgbClr val="0000FF"/>
                </a:solidFill>
                <a:latin typeface="Arial"/>
                <a:cs typeface="Arial"/>
              </a:rPr>
              <a:t>q</a:t>
            </a:r>
            <a:r>
              <a:rPr sz="1000" spc="20" dirty="0">
                <a:latin typeface="Microsoft Sans Serif"/>
                <a:cs typeface="Microsoft Sans Serif"/>
              </a:rPr>
              <a:t>,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Shor’s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outputs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i="1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i="1" spc="20" dirty="0">
                <a:solidFill>
                  <a:srgbClr val="0000FF"/>
                </a:solidFill>
                <a:latin typeface="Arial"/>
                <a:cs typeface="Arial"/>
              </a:rPr>
              <a:t>q</a:t>
            </a:r>
            <a:r>
              <a:rPr sz="1000" spc="20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7484" y="1933127"/>
            <a:ext cx="2174875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No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efficient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this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task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known.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301" y="2670704"/>
            <a:ext cx="3771900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Shor’s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breaks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RSA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public-key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FF"/>
                </a:solidFill>
                <a:latin typeface="Microsoft Sans Serif"/>
                <a:cs typeface="Microsoft Sans Serif"/>
              </a:rPr>
              <a:t>cryptosystem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Internet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security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based.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14/29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250" y="0"/>
            <a:ext cx="3124150" cy="325086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-5" dirty="0"/>
              <a:t>Grover’s</a:t>
            </a:r>
            <a:r>
              <a:rPr spc="-25" dirty="0"/>
              <a:t> </a:t>
            </a:r>
            <a:r>
              <a:rPr spc="15" dirty="0"/>
              <a:t>algorithm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52878" y="829307"/>
            <a:ext cx="262255" cy="262255"/>
            <a:chOff x="1152874" y="829307"/>
            <a:chExt cx="262255" cy="262255"/>
          </a:xfrm>
        </p:grpSpPr>
        <p:sp>
          <p:nvSpPr>
            <p:cNvPr id="4" name="object 4"/>
            <p:cNvSpPr/>
            <p:nvPr/>
          </p:nvSpPr>
          <p:spPr>
            <a:xfrm>
              <a:off x="1157935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7935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80481" y="829307"/>
            <a:ext cx="262255" cy="262255"/>
            <a:chOff x="1480477" y="829307"/>
            <a:chExt cx="262255" cy="262255"/>
          </a:xfrm>
        </p:grpSpPr>
        <p:sp>
          <p:nvSpPr>
            <p:cNvPr id="7" name="object 7"/>
            <p:cNvSpPr/>
            <p:nvPr/>
          </p:nvSpPr>
          <p:spPr>
            <a:xfrm>
              <a:off x="1485538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5538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08084" y="829307"/>
            <a:ext cx="262255" cy="262255"/>
            <a:chOff x="1808080" y="829307"/>
            <a:chExt cx="262255" cy="262255"/>
          </a:xfrm>
        </p:grpSpPr>
        <p:sp>
          <p:nvSpPr>
            <p:cNvPr id="10" name="object 10"/>
            <p:cNvSpPr/>
            <p:nvPr/>
          </p:nvSpPr>
          <p:spPr>
            <a:xfrm>
              <a:off x="181314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B2F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1314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135684" y="829307"/>
            <a:ext cx="262255" cy="262255"/>
            <a:chOff x="2135680" y="829307"/>
            <a:chExt cx="262255" cy="262255"/>
          </a:xfrm>
        </p:grpSpPr>
        <p:sp>
          <p:nvSpPr>
            <p:cNvPr id="13" name="object 13"/>
            <p:cNvSpPr/>
            <p:nvPr/>
          </p:nvSpPr>
          <p:spPr>
            <a:xfrm>
              <a:off x="214074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4074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63287" y="829307"/>
            <a:ext cx="262255" cy="262255"/>
            <a:chOff x="2463283" y="829307"/>
            <a:chExt cx="262255" cy="262255"/>
          </a:xfrm>
        </p:grpSpPr>
        <p:sp>
          <p:nvSpPr>
            <p:cNvPr id="16" name="object 16"/>
            <p:cNvSpPr/>
            <p:nvPr/>
          </p:nvSpPr>
          <p:spPr>
            <a:xfrm>
              <a:off x="2468344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8344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790891" y="829307"/>
            <a:ext cx="262255" cy="262255"/>
            <a:chOff x="2790887" y="829307"/>
            <a:chExt cx="262255" cy="262255"/>
          </a:xfrm>
        </p:grpSpPr>
        <p:sp>
          <p:nvSpPr>
            <p:cNvPr id="19" name="object 19"/>
            <p:cNvSpPr/>
            <p:nvPr/>
          </p:nvSpPr>
          <p:spPr>
            <a:xfrm>
              <a:off x="2795948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95948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252001"/>
                  </a:moveTo>
                  <a:lnTo>
                    <a:pt x="0" y="0"/>
                  </a:lnTo>
                  <a:lnTo>
                    <a:pt x="252002" y="0"/>
                  </a:lnTo>
                  <a:lnTo>
                    <a:pt x="252002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118494" y="829307"/>
            <a:ext cx="262255" cy="262255"/>
            <a:chOff x="3118490" y="829307"/>
            <a:chExt cx="262255" cy="262255"/>
          </a:xfrm>
        </p:grpSpPr>
        <p:sp>
          <p:nvSpPr>
            <p:cNvPr id="22" name="object 22"/>
            <p:cNvSpPr/>
            <p:nvPr/>
          </p:nvSpPr>
          <p:spPr>
            <a:xfrm>
              <a:off x="312355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B2F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23551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446098" y="829307"/>
            <a:ext cx="262255" cy="262255"/>
            <a:chOff x="3446094" y="829307"/>
            <a:chExt cx="262255" cy="262255"/>
          </a:xfrm>
        </p:grpSpPr>
        <p:sp>
          <p:nvSpPr>
            <p:cNvPr id="25" name="object 25"/>
            <p:cNvSpPr/>
            <p:nvPr/>
          </p:nvSpPr>
          <p:spPr>
            <a:xfrm>
              <a:off x="3451155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solidFill>
              <a:srgbClr val="FF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51155" y="83436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252001"/>
                  </a:moveTo>
                  <a:lnTo>
                    <a:pt x="0" y="0"/>
                  </a:lnTo>
                  <a:lnTo>
                    <a:pt x="252001" y="0"/>
                  </a:lnTo>
                  <a:lnTo>
                    <a:pt x="252001" y="252001"/>
                  </a:lnTo>
                  <a:lnTo>
                    <a:pt x="0" y="252001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0605" y="223909"/>
            <a:ext cx="4227195" cy="1279155"/>
          </a:xfrm>
          <a:prstGeom prst="rect">
            <a:avLst/>
          </a:prstGeom>
        </p:spPr>
        <p:txBody>
          <a:bodyPr vert="horz" wrap="square" lIns="0" tIns="60284" rIns="0" bIns="0" rtlCol="0">
            <a:spAutoFit/>
          </a:bodyPr>
          <a:lstStyle/>
          <a:p>
            <a:pPr marL="25382">
              <a:spcBef>
                <a:spcPts val="475"/>
              </a:spcBef>
            </a:pP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most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basic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science:</a:t>
            </a:r>
            <a:r>
              <a:rPr sz="1000" spc="8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unstructured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search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 marL="277935" marR="222729" indent="-142775">
              <a:spcBef>
                <a:spcPts val="37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Imagine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n</a:t>
            </a:r>
            <a:r>
              <a:rPr sz="1000" i="1" spc="20" dirty="0">
                <a:latin typeface="Arial"/>
                <a:cs typeface="Arial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boxes,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each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containing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0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1.</a:t>
            </a:r>
            <a:r>
              <a:rPr sz="1000" spc="8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look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inside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box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0000"/>
                </a:solidFill>
                <a:latin typeface="Microsoft Sans Serif"/>
                <a:cs typeface="Microsoft Sans Serif"/>
              </a:rPr>
              <a:t>query</a:t>
            </a:r>
            <a:r>
              <a:rPr sz="1000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 marL="1057170">
              <a:spcBef>
                <a:spcPts val="705"/>
              </a:spcBef>
              <a:tabLst>
                <a:tab pos="1384602" algn="l"/>
                <a:tab pos="1712032" algn="l"/>
                <a:tab pos="2039461" algn="l"/>
                <a:tab pos="2366259" algn="l"/>
                <a:tab pos="2693691" algn="l"/>
                <a:tab pos="3021123" algn="l"/>
                <a:tab pos="3348551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	0	1	0	0	0	1	0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10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277935" marR="220824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box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containing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1.</a:t>
            </a:r>
            <a:r>
              <a:rPr sz="1000" spc="8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computer,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this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task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require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n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queries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worst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case.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8607" y="1484647"/>
            <a:ext cx="3696335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38072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1996:</a:t>
            </a:r>
            <a:r>
              <a:rPr sz="1000" spc="7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Lov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Grover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45" dirty="0">
                <a:latin typeface="Microsoft Sans Serif"/>
                <a:cs typeface="Microsoft Sans Serif"/>
              </a:rPr>
              <a:t>gives</a:t>
            </a:r>
            <a:r>
              <a:rPr sz="1000" u="sng" spc="19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solves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95450" y="1654175"/>
            <a:ext cx="11811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i="1" spc="-50" dirty="0">
                <a:latin typeface="Arial"/>
                <a:cs typeface="Arial"/>
              </a:rPr>
              <a:t>√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6350" y="1636492"/>
            <a:ext cx="3067900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  <a:tabLst>
                <a:tab pos="1295763" algn="l"/>
              </a:tabLst>
            </a:pPr>
            <a:r>
              <a:rPr sz="1000" spc="-10" dirty="0">
                <a:latin typeface="Microsoft Sans Serif"/>
                <a:cs typeface="Microsoft Sans Serif"/>
              </a:rPr>
              <a:t>problem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using</a:t>
            </a:r>
            <a:r>
              <a:rPr sz="1000" spc="2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about</a:t>
            </a:r>
            <a:r>
              <a:rPr sz="1000" spc="-5">
                <a:latin typeface="Microsoft Sans Serif"/>
                <a:cs typeface="Microsoft Sans Serif"/>
              </a:rPr>
              <a:t>	</a:t>
            </a:r>
            <a:r>
              <a:rPr lang="en-IN" sz="1000" spc="-5" dirty="0" smtClean="0">
                <a:latin typeface="Microsoft Sans Serif"/>
                <a:cs typeface="Microsoft Sans Serif"/>
              </a:rPr>
              <a:t> </a:t>
            </a:r>
            <a:r>
              <a:rPr sz="1000" i="1" spc="-5" smtClean="0">
                <a:latin typeface="Arial"/>
                <a:cs typeface="Arial"/>
              </a:rPr>
              <a:t>n</a:t>
            </a:r>
            <a:r>
              <a:rPr sz="1000" i="1" spc="-45" smtClean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queries.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8183" y="1971912"/>
            <a:ext cx="864235" cy="1026160"/>
            <a:chOff x="628179" y="1971912"/>
            <a:chExt cx="864235" cy="1026160"/>
          </a:xfrm>
        </p:grpSpPr>
        <p:sp>
          <p:nvSpPr>
            <p:cNvPr id="32" name="object 32"/>
            <p:cNvSpPr/>
            <p:nvPr/>
          </p:nvSpPr>
          <p:spPr>
            <a:xfrm>
              <a:off x="628179" y="1971912"/>
              <a:ext cx="864235" cy="1026160"/>
            </a:xfrm>
            <a:custGeom>
              <a:avLst/>
              <a:gdLst/>
              <a:ahLst/>
              <a:cxnLst/>
              <a:rect l="l" t="t" r="r" b="b"/>
              <a:pathLst>
                <a:path w="864235" h="1026160">
                  <a:moveTo>
                    <a:pt x="0" y="1026009"/>
                  </a:moveTo>
                  <a:lnTo>
                    <a:pt x="0" y="0"/>
                  </a:lnTo>
                  <a:lnTo>
                    <a:pt x="864008" y="0"/>
                  </a:lnTo>
                  <a:lnTo>
                    <a:pt x="864008" y="1026009"/>
                  </a:lnTo>
                  <a:lnTo>
                    <a:pt x="0" y="1026009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76" y="2039035"/>
              <a:ext cx="719978" cy="87376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28183" y="1971912"/>
            <a:ext cx="864235" cy="1064394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237958">
              <a:spcBef>
                <a:spcPts val="45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1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Bell</a:t>
            </a:r>
            <a:r>
              <a:rPr sz="500" spc="-1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Labs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7488" y="2218073"/>
            <a:ext cx="2116455" cy="473840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square-root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speedup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Grover’s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finds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many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applications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search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optimisation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problems.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15/29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5"/>
            <a:ext cx="2514550" cy="325086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Quantum</a:t>
            </a:r>
            <a:r>
              <a:rPr spc="-45" dirty="0"/>
              <a:t> </a:t>
            </a:r>
            <a:r>
              <a:rPr spc="10" dirty="0"/>
              <a:t>simulation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0639" y="1293311"/>
            <a:ext cx="3407410" cy="1103630"/>
            <a:chOff x="580639" y="1293311"/>
            <a:chExt cx="3407410" cy="1103630"/>
          </a:xfrm>
        </p:grpSpPr>
        <p:sp>
          <p:nvSpPr>
            <p:cNvPr id="4" name="object 4"/>
            <p:cNvSpPr/>
            <p:nvPr/>
          </p:nvSpPr>
          <p:spPr>
            <a:xfrm>
              <a:off x="583170" y="1295842"/>
              <a:ext cx="3402329" cy="1098550"/>
            </a:xfrm>
            <a:custGeom>
              <a:avLst/>
              <a:gdLst/>
              <a:ahLst/>
              <a:cxnLst/>
              <a:rect l="l" t="t" r="r" b="b"/>
              <a:pathLst>
                <a:path w="3402329" h="1098550">
                  <a:moveTo>
                    <a:pt x="0" y="1098014"/>
                  </a:moveTo>
                  <a:lnTo>
                    <a:pt x="0" y="0"/>
                  </a:lnTo>
                  <a:lnTo>
                    <a:pt x="3402040" y="0"/>
                  </a:lnTo>
                  <a:lnTo>
                    <a:pt x="3402040" y="1098014"/>
                  </a:lnTo>
                  <a:lnTo>
                    <a:pt x="0" y="1098014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3170" y="1295842"/>
              <a:ext cx="3402329" cy="1098550"/>
            </a:xfrm>
            <a:custGeom>
              <a:avLst/>
              <a:gdLst/>
              <a:ahLst/>
              <a:cxnLst/>
              <a:rect l="l" t="t" r="r" b="b"/>
              <a:pathLst>
                <a:path w="3402329" h="1098550">
                  <a:moveTo>
                    <a:pt x="0" y="1098014"/>
                  </a:moveTo>
                  <a:lnTo>
                    <a:pt x="0" y="0"/>
                  </a:lnTo>
                  <a:lnTo>
                    <a:pt x="3402040" y="0"/>
                  </a:lnTo>
                  <a:lnTo>
                    <a:pt x="3402040" y="1098014"/>
                  </a:lnTo>
                  <a:lnTo>
                    <a:pt x="0" y="1098014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180" y="1355902"/>
              <a:ext cx="719937" cy="9599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97102" y="2293263"/>
            <a:ext cx="248920" cy="89119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-1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MIT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501" y="370759"/>
            <a:ext cx="4208780" cy="1866529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63456" marR="354717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third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important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algorithmic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development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90’s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resolution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Feynman’s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conjecture.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316010" marR="81224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1996: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Seth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>
                <a:latin typeface="Microsoft Sans Serif"/>
                <a:cs typeface="Microsoft Sans Serif"/>
              </a:rPr>
              <a:t>Lloyd</a:t>
            </a:r>
            <a:r>
              <a:rPr sz="1000" spc="15">
                <a:latin typeface="Microsoft Sans Serif"/>
                <a:cs typeface="Microsoft Sans Serif"/>
              </a:rPr>
              <a:t> </a:t>
            </a:r>
            <a:r>
              <a:rPr sz="1000" spc="-5" smtClean="0">
                <a:latin typeface="Microsoft Sans Serif"/>
                <a:cs typeface="Microsoft Sans Serif"/>
              </a:rPr>
              <a:t>propose</a:t>
            </a:r>
            <a:r>
              <a:rPr lang="en-IN" sz="1000" spc="-5" dirty="0" smtClean="0">
                <a:latin typeface="Microsoft Sans Serif"/>
                <a:cs typeface="Microsoft Sans Serif"/>
              </a:rPr>
              <a:t>d</a:t>
            </a:r>
            <a:r>
              <a:rPr sz="1000" spc="10" smtClean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quantum-mechanical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systems.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 marL="1311629" marR="419441">
              <a:spcBef>
                <a:spcPts val="885"/>
              </a:spcBef>
            </a:pPr>
            <a:r>
              <a:rPr sz="1000" spc="-5" dirty="0">
                <a:latin typeface="Microsoft Sans Serif"/>
                <a:cs typeface="Microsoft Sans Serif"/>
              </a:rPr>
              <a:t>“A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few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tens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bits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perform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few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tens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steps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simulations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would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require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Avo- 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gadro’s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number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[6 </a:t>
            </a:r>
            <a:r>
              <a:rPr sz="1000" i="1" spc="190" dirty="0">
                <a:latin typeface="Arial"/>
                <a:cs typeface="Arial"/>
              </a:rPr>
              <a:t>×</a:t>
            </a:r>
            <a:r>
              <a:rPr sz="1000" i="1" spc="-20" dirty="0">
                <a:latin typeface="Arial"/>
                <a:cs typeface="Arial"/>
              </a:rPr>
              <a:t> </a:t>
            </a:r>
            <a:r>
              <a:rPr sz="1000" spc="5" dirty="0">
                <a:latin typeface="Microsoft Sans Serif"/>
                <a:cs typeface="Microsoft Sans Serif"/>
              </a:rPr>
              <a:t>10</a:t>
            </a:r>
            <a:r>
              <a:rPr sz="1100" spc="7" baseline="27777" dirty="0">
                <a:latin typeface="Microsoft Sans Serif"/>
                <a:cs typeface="Microsoft Sans Serif"/>
              </a:rPr>
              <a:t>23</a:t>
            </a:r>
            <a:r>
              <a:rPr sz="1000" spc="5" dirty="0">
                <a:latin typeface="Microsoft Sans Serif"/>
                <a:cs typeface="Microsoft Sans Serif"/>
              </a:rPr>
              <a:t>]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memory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sites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operations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6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computer.”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301" y="2650029"/>
            <a:ext cx="4149090" cy="31995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5076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Simulating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applications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drug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design,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materials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science,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high-energy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16/29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5"/>
            <a:ext cx="3657549" cy="325086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But can</a:t>
            </a:r>
            <a:r>
              <a:rPr spc="20" dirty="0"/>
              <a:t> </a:t>
            </a:r>
            <a:r>
              <a:rPr spc="10" dirty="0"/>
              <a:t>we</a:t>
            </a:r>
            <a:r>
              <a:rPr spc="15" dirty="0"/>
              <a:t> </a:t>
            </a:r>
            <a:r>
              <a:rPr spc="10" dirty="0"/>
              <a:t>actually</a:t>
            </a:r>
            <a:r>
              <a:rPr spc="20" dirty="0"/>
              <a:t> </a:t>
            </a:r>
            <a:r>
              <a:rPr spc="5" dirty="0"/>
              <a:t>build</a:t>
            </a:r>
            <a:r>
              <a:rPr spc="20" dirty="0"/>
              <a:t> </a:t>
            </a:r>
            <a:r>
              <a:rPr spc="15" dirty="0"/>
              <a:t>one?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901" y="519689"/>
            <a:ext cx="4231640" cy="233588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38072" marR="503838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Building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extremely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challenging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because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decoherence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15"/>
              </a:spcBef>
            </a:pPr>
            <a:endParaRPr sz="1700">
              <a:latin typeface="Microsoft Sans Serif"/>
              <a:cs typeface="Microsoft Sans Serif"/>
            </a:endParaRPr>
          </a:p>
          <a:p>
            <a:pPr marL="38072" marR="80589"/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interacts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outside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world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subject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noise,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“quantumness”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behave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like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computer.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148486">
              <a:lnSpc>
                <a:spcPts val="1200"/>
              </a:lnSpc>
              <a:spcBef>
                <a:spcPts val="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1995-6: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Peter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Shor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Andrew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Steane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devise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endParaRPr sz="1000">
              <a:latin typeface="Microsoft Sans Serif"/>
              <a:cs typeface="Microsoft Sans Serif"/>
            </a:endParaRPr>
          </a:p>
          <a:p>
            <a:pPr marL="290626">
              <a:lnSpc>
                <a:spcPts val="1200"/>
              </a:lnSpc>
            </a:pP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error-correcting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codes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fight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decoherence.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spcBef>
                <a:spcPts val="10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38072" marR="17768"/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most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optimistic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current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estimates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fault-tolerant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could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built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from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components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error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up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about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1%.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18/29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5"/>
            <a:ext cx="3876675" cy="543085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lnSpc>
                <a:spcPts val="1655"/>
              </a:lnSpc>
              <a:spcBef>
                <a:spcPts val="135"/>
              </a:spcBef>
            </a:pPr>
            <a:r>
              <a:rPr spc="20" dirty="0"/>
              <a:t>Quantum</a:t>
            </a:r>
            <a:r>
              <a:rPr spc="15" dirty="0"/>
              <a:t> computing </a:t>
            </a:r>
            <a:r>
              <a:rPr spc="10" dirty="0"/>
              <a:t>technologies</a:t>
            </a:r>
          </a:p>
          <a:p>
            <a:pPr marL="120566" marR="5076">
              <a:lnSpc>
                <a:spcPts val="1200"/>
              </a:lnSpc>
              <a:spcBef>
                <a:spcPts val="15"/>
              </a:spcBef>
            </a:pPr>
            <a:r>
              <a:rPr sz="1000" spc="-5" dirty="0">
                <a:solidFill>
                  <a:srgbClr val="000000"/>
                </a:solidFill>
              </a:rPr>
              <a:t>It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isn’t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clear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yet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which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technology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will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be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used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to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build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a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large-scale </a:t>
            </a:r>
            <a:r>
              <a:rPr sz="1000" spc="-254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quantum</a:t>
            </a:r>
            <a:r>
              <a:rPr sz="1000" spc="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computer.</a:t>
            </a:r>
            <a:r>
              <a:rPr sz="1000" spc="7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Some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examples:</a:t>
            </a:r>
            <a:endParaRPr sz="1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300" y="708162"/>
            <a:ext cx="1439460" cy="10795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9012" y="707717"/>
            <a:ext cx="1618678" cy="10800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7322" y="1877174"/>
            <a:ext cx="1853970" cy="10799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1069" y="1629583"/>
            <a:ext cx="946785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Photonic</a:t>
            </a:r>
            <a:r>
              <a:rPr sz="1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circuits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2983" y="1617683"/>
            <a:ext cx="1614805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Superconducting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electronics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7375" y="2768989"/>
            <a:ext cx="1470660" cy="35842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735450"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Trapped</a:t>
            </a:r>
            <a:r>
              <a:rPr sz="1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ions</a:t>
            </a:r>
            <a:endParaRPr sz="1000">
              <a:latin typeface="Microsoft Sans Serif"/>
              <a:cs typeface="Microsoft Sans Serif"/>
            </a:endParaRPr>
          </a:p>
          <a:p>
            <a:pPr marL="12692">
              <a:spcBef>
                <a:spcPts val="880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Pics:</a:t>
            </a:r>
            <a:r>
              <a:rPr sz="500" spc="3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University</a:t>
            </a:r>
            <a:r>
              <a:rPr sz="500" spc="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of</a:t>
            </a:r>
            <a:r>
              <a:rPr sz="500" spc="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Bristol,</a:t>
            </a:r>
            <a:r>
              <a:rPr sz="500" spc="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UCSB,</a:t>
            </a:r>
            <a:r>
              <a:rPr sz="500" spc="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NIST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4" y="59817"/>
            <a:ext cx="2350135" cy="23274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400" spc="20" dirty="0">
                <a:solidFill>
                  <a:srgbClr val="3333B2"/>
                </a:solidFill>
                <a:latin typeface="Microsoft Sans Serif"/>
                <a:cs typeface="Microsoft Sans Serif"/>
              </a:rPr>
              <a:t>Some</a:t>
            </a:r>
            <a:r>
              <a:rPr sz="1400" spc="1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3333B2"/>
                </a:solidFill>
                <a:latin typeface="Microsoft Sans Serif"/>
                <a:cs typeface="Microsoft Sans Serif"/>
              </a:rPr>
              <a:t>experimental</a:t>
            </a:r>
            <a:r>
              <a:rPr sz="1400" spc="20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3333B2"/>
                </a:solidFill>
                <a:latin typeface="Microsoft Sans Serif"/>
                <a:cs typeface="Microsoft Sans Serif"/>
              </a:rPr>
              <a:t>progress</a:t>
            </a:r>
            <a:endParaRPr sz="1400">
              <a:latin typeface="Microsoft Sans Serif"/>
              <a:cs typeface="Microsoft Sans Serif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0172" y="469705"/>
          <a:ext cx="4118610" cy="2329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650"/>
                <a:gridCol w="3616960"/>
              </a:tblGrid>
              <a:tr h="198518">
                <a:tc>
                  <a:txBody>
                    <a:bodyPr/>
                    <a:lstStyle/>
                    <a:p>
                      <a:pPr marL="31750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1997-8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Quantum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teleportation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demonstrated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[Innsbruck,</a:t>
                      </a:r>
                      <a:r>
                        <a:rPr sz="800" spc="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Rome,</a:t>
                      </a:r>
                      <a:r>
                        <a:rPr sz="800" spc="10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Caltech,</a:t>
                      </a:r>
                      <a:r>
                        <a:rPr sz="800" spc="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800" spc="-8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800" spc="-80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sz="800" spc="-8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03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1998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Quantum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error-correction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demonstrated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[MIT]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3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2001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Shor’s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algorithm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factorises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15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0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i="1" spc="190" dirty="0">
                          <a:latin typeface="Arial"/>
                          <a:cs typeface="Arial"/>
                        </a:rPr>
                        <a:t>×</a:t>
                      </a:r>
                      <a:r>
                        <a:rPr sz="1000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NMR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[IBM]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7696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45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qubits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controlled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ion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trap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[Innsbruck]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03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2008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Photonic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waveguide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quantum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circuits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demonstrated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[Bristol]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03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2010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Entangled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states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14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qubits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created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ion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trap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[Innsbruck]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3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21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000" spc="-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i="1" spc="190" dirty="0">
                          <a:latin typeface="Arial"/>
                          <a:cs typeface="Arial"/>
                        </a:rPr>
                        <a:t>×</a:t>
                      </a:r>
                      <a:r>
                        <a:rPr sz="1000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factorised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quantum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optics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[Bristol]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7696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45"/>
                        </a:lnSpc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100</a:t>
                      </a:r>
                      <a:r>
                        <a:rPr sz="1000" i="1" spc="-5" dirty="0">
                          <a:latin typeface="Palatino Linotype"/>
                          <a:cs typeface="Palatino Linotype"/>
                        </a:rPr>
                        <a:t>µ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coherence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superconducting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electronic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qubits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[IBM]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03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2013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First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publicly-accessible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“quantum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cloud”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[Bristol]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80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2014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Superconducting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qubits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at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fault-tolerant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threshold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[UCSB]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29691"/>
            <a:ext cx="4419550" cy="442396"/>
          </a:xfrm>
          <a:prstGeom prst="rect">
            <a:avLst/>
          </a:prstGeom>
        </p:spPr>
        <p:txBody>
          <a:bodyPr vert="horz" wrap="square" lIns="0" tIns="46958" rIns="0" bIns="0" rtlCol="0">
            <a:spAutoFit/>
          </a:bodyPr>
          <a:lstStyle/>
          <a:p>
            <a:pPr marL="12692">
              <a:spcBef>
                <a:spcPts val="370"/>
              </a:spcBef>
            </a:pPr>
            <a:r>
              <a:rPr sz="1200" spc="20" dirty="0"/>
              <a:t>Quantum</a:t>
            </a:r>
            <a:r>
              <a:rPr sz="1200" spc="25" dirty="0"/>
              <a:t> </a:t>
            </a:r>
            <a:r>
              <a:rPr sz="1200" spc="10" dirty="0"/>
              <a:t>technologies</a:t>
            </a:r>
            <a:r>
              <a:rPr sz="1200" spc="25" dirty="0"/>
              <a:t> </a:t>
            </a:r>
            <a:r>
              <a:rPr sz="1200" spc="5" dirty="0"/>
              <a:t>you</a:t>
            </a:r>
            <a:r>
              <a:rPr sz="1200" spc="25" dirty="0"/>
              <a:t> </a:t>
            </a:r>
            <a:r>
              <a:rPr sz="1200" spc="15" dirty="0"/>
              <a:t>can</a:t>
            </a:r>
            <a:r>
              <a:rPr sz="1200" spc="25" dirty="0"/>
              <a:t> </a:t>
            </a:r>
            <a:r>
              <a:rPr sz="1200" spc="5" dirty="0"/>
              <a:t>buy</a:t>
            </a:r>
            <a:r>
              <a:rPr sz="1200" spc="25" dirty="0"/>
              <a:t> </a:t>
            </a:r>
            <a:r>
              <a:rPr sz="1200" spc="5" dirty="0"/>
              <a:t>today</a:t>
            </a:r>
          </a:p>
          <a:p>
            <a:pPr marL="120566">
              <a:spcBef>
                <a:spcPts val="170"/>
              </a:spcBef>
            </a:pPr>
            <a:r>
              <a:rPr sz="1200" spc="-5" dirty="0">
                <a:solidFill>
                  <a:srgbClr val="000000"/>
                </a:solidFill>
              </a:rPr>
              <a:t>Quantum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random</a:t>
            </a:r>
            <a:r>
              <a:rPr sz="100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number</a:t>
            </a:r>
            <a:r>
              <a:rPr sz="100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generators:</a:t>
            </a:r>
            <a:endParaRPr sz="1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88" y="522920"/>
            <a:ext cx="3879189" cy="8392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301" y="1451884"/>
            <a:ext cx="1988820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key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solutions: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443" y="1790762"/>
            <a:ext cx="2710545" cy="10929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3301" y="2910454"/>
            <a:ext cx="2835910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Both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these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products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marketed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ID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Quantique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21/29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2329180" cy="638573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10" dirty="0"/>
              <a:t> </a:t>
            </a:r>
            <a:r>
              <a:rPr dirty="0"/>
              <a:t>Solvay</a:t>
            </a:r>
            <a:r>
              <a:rPr spc="15" dirty="0"/>
              <a:t> </a:t>
            </a:r>
            <a:r>
              <a:rPr spc="10" dirty="0"/>
              <a:t>conference</a:t>
            </a:r>
            <a:r>
              <a:rPr spc="15" dirty="0"/>
              <a:t> 1927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3999" y="377505"/>
            <a:ext cx="3600450" cy="2605405"/>
            <a:chOff x="503999" y="377501"/>
            <a:chExt cx="3600450" cy="2605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999" y="377501"/>
              <a:ext cx="3599992" cy="26051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39992" y="16620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252007" y="126003"/>
                  </a:moveTo>
                  <a:lnTo>
                    <a:pt x="242105" y="76956"/>
                  </a:lnTo>
                  <a:lnTo>
                    <a:pt x="215102" y="36905"/>
                  </a:lnTo>
                  <a:lnTo>
                    <a:pt x="175050" y="9901"/>
                  </a:lnTo>
                  <a:lnTo>
                    <a:pt x="126003" y="0"/>
                  </a:lnTo>
                  <a:lnTo>
                    <a:pt x="76957" y="9901"/>
                  </a:lnTo>
                  <a:lnTo>
                    <a:pt x="36905" y="36905"/>
                  </a:lnTo>
                  <a:lnTo>
                    <a:pt x="9901" y="76956"/>
                  </a:lnTo>
                  <a:lnTo>
                    <a:pt x="0" y="126003"/>
                  </a:lnTo>
                  <a:lnTo>
                    <a:pt x="9901" y="175050"/>
                  </a:lnTo>
                  <a:lnTo>
                    <a:pt x="36905" y="215101"/>
                  </a:lnTo>
                  <a:lnTo>
                    <a:pt x="76957" y="242105"/>
                  </a:lnTo>
                  <a:lnTo>
                    <a:pt x="126003" y="252007"/>
                  </a:lnTo>
                  <a:lnTo>
                    <a:pt x="175050" y="242105"/>
                  </a:lnTo>
                  <a:lnTo>
                    <a:pt x="215102" y="215101"/>
                  </a:lnTo>
                  <a:lnTo>
                    <a:pt x="242105" y="175050"/>
                  </a:lnTo>
                  <a:lnTo>
                    <a:pt x="252007" y="126003"/>
                  </a:lnTo>
                  <a:close/>
                </a:path>
              </a:pathLst>
            </a:custGeom>
            <a:ln w="10122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4993" y="1889645"/>
            <a:ext cx="682625" cy="13528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800" dirty="0">
                <a:solidFill>
                  <a:srgbClr val="00FF00"/>
                </a:solidFill>
                <a:latin typeface="Microsoft Sans Serif"/>
                <a:cs typeface="Microsoft Sans Serif"/>
              </a:rPr>
              <a:t>Albert</a:t>
            </a:r>
            <a:r>
              <a:rPr sz="800" spc="-40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Einstein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7982" y="1302081"/>
            <a:ext cx="2322195" cy="648335"/>
          </a:xfrm>
          <a:custGeom>
            <a:avLst/>
            <a:gdLst/>
            <a:ahLst/>
            <a:cxnLst/>
            <a:rect l="l" t="t" r="r" b="b"/>
            <a:pathLst>
              <a:path w="2322195" h="648335">
                <a:moveTo>
                  <a:pt x="1494021" y="126003"/>
                </a:moveTo>
                <a:lnTo>
                  <a:pt x="1484119" y="76957"/>
                </a:lnTo>
                <a:lnTo>
                  <a:pt x="1457116" y="36905"/>
                </a:lnTo>
                <a:lnTo>
                  <a:pt x="1417064" y="9901"/>
                </a:lnTo>
                <a:lnTo>
                  <a:pt x="1368017" y="0"/>
                </a:lnTo>
                <a:lnTo>
                  <a:pt x="1318971" y="9901"/>
                </a:lnTo>
                <a:lnTo>
                  <a:pt x="1278919" y="36905"/>
                </a:lnTo>
                <a:lnTo>
                  <a:pt x="1251915" y="76957"/>
                </a:lnTo>
                <a:lnTo>
                  <a:pt x="1242014" y="126003"/>
                </a:lnTo>
                <a:lnTo>
                  <a:pt x="1251915" y="175050"/>
                </a:lnTo>
                <a:lnTo>
                  <a:pt x="1278919" y="215102"/>
                </a:lnTo>
                <a:lnTo>
                  <a:pt x="1318971" y="242105"/>
                </a:lnTo>
                <a:lnTo>
                  <a:pt x="1368017" y="252007"/>
                </a:lnTo>
                <a:lnTo>
                  <a:pt x="1417064" y="242105"/>
                </a:lnTo>
                <a:lnTo>
                  <a:pt x="1457116" y="215102"/>
                </a:lnTo>
                <a:lnTo>
                  <a:pt x="1484119" y="175050"/>
                </a:lnTo>
                <a:lnTo>
                  <a:pt x="1494021" y="126003"/>
                </a:lnTo>
                <a:close/>
              </a:path>
              <a:path w="2322195" h="648335">
                <a:moveTo>
                  <a:pt x="2322033" y="126003"/>
                </a:moveTo>
                <a:lnTo>
                  <a:pt x="2312131" y="76957"/>
                </a:lnTo>
                <a:lnTo>
                  <a:pt x="2285127" y="36905"/>
                </a:lnTo>
                <a:lnTo>
                  <a:pt x="2245076" y="9901"/>
                </a:lnTo>
                <a:lnTo>
                  <a:pt x="2196029" y="0"/>
                </a:lnTo>
                <a:lnTo>
                  <a:pt x="2146982" y="9901"/>
                </a:lnTo>
                <a:lnTo>
                  <a:pt x="2106931" y="36905"/>
                </a:lnTo>
                <a:lnTo>
                  <a:pt x="2079927" y="76957"/>
                </a:lnTo>
                <a:lnTo>
                  <a:pt x="2070025" y="126003"/>
                </a:lnTo>
                <a:lnTo>
                  <a:pt x="2079927" y="175050"/>
                </a:lnTo>
                <a:lnTo>
                  <a:pt x="2106931" y="215102"/>
                </a:lnTo>
                <a:lnTo>
                  <a:pt x="2146982" y="242105"/>
                </a:lnTo>
                <a:lnTo>
                  <a:pt x="2196029" y="252007"/>
                </a:lnTo>
                <a:lnTo>
                  <a:pt x="2245076" y="242105"/>
                </a:lnTo>
                <a:lnTo>
                  <a:pt x="2285127" y="215102"/>
                </a:lnTo>
                <a:lnTo>
                  <a:pt x="2312131" y="175050"/>
                </a:lnTo>
                <a:lnTo>
                  <a:pt x="2322033" y="126003"/>
                </a:lnTo>
                <a:close/>
              </a:path>
              <a:path w="2322195" h="648335">
                <a:moveTo>
                  <a:pt x="1242019" y="378005"/>
                </a:moveTo>
                <a:lnTo>
                  <a:pt x="1232117" y="328959"/>
                </a:lnTo>
                <a:lnTo>
                  <a:pt x="1205114" y="288907"/>
                </a:lnTo>
                <a:lnTo>
                  <a:pt x="1165062" y="261903"/>
                </a:lnTo>
                <a:lnTo>
                  <a:pt x="1116016" y="252001"/>
                </a:lnTo>
                <a:lnTo>
                  <a:pt x="1066969" y="261903"/>
                </a:lnTo>
                <a:lnTo>
                  <a:pt x="1026917" y="288907"/>
                </a:lnTo>
                <a:lnTo>
                  <a:pt x="999914" y="328959"/>
                </a:lnTo>
                <a:lnTo>
                  <a:pt x="990012" y="378005"/>
                </a:lnTo>
                <a:lnTo>
                  <a:pt x="999914" y="427052"/>
                </a:lnTo>
                <a:lnTo>
                  <a:pt x="1026917" y="467103"/>
                </a:lnTo>
                <a:lnTo>
                  <a:pt x="1066969" y="494107"/>
                </a:lnTo>
                <a:lnTo>
                  <a:pt x="1116016" y="504009"/>
                </a:lnTo>
                <a:lnTo>
                  <a:pt x="1165062" y="494107"/>
                </a:lnTo>
                <a:lnTo>
                  <a:pt x="1205114" y="467103"/>
                </a:lnTo>
                <a:lnTo>
                  <a:pt x="1232117" y="427052"/>
                </a:lnTo>
                <a:lnTo>
                  <a:pt x="1242019" y="378005"/>
                </a:lnTo>
                <a:close/>
              </a:path>
              <a:path w="2322195" h="648335">
                <a:moveTo>
                  <a:pt x="252007" y="522005"/>
                </a:moveTo>
                <a:lnTo>
                  <a:pt x="242105" y="472958"/>
                </a:lnTo>
                <a:lnTo>
                  <a:pt x="215102" y="432906"/>
                </a:lnTo>
                <a:lnTo>
                  <a:pt x="175050" y="405903"/>
                </a:lnTo>
                <a:lnTo>
                  <a:pt x="126003" y="396001"/>
                </a:lnTo>
                <a:lnTo>
                  <a:pt x="76957" y="405903"/>
                </a:lnTo>
                <a:lnTo>
                  <a:pt x="36905" y="432906"/>
                </a:lnTo>
                <a:lnTo>
                  <a:pt x="9901" y="472958"/>
                </a:lnTo>
                <a:lnTo>
                  <a:pt x="0" y="522005"/>
                </a:lnTo>
                <a:lnTo>
                  <a:pt x="9901" y="571051"/>
                </a:lnTo>
                <a:lnTo>
                  <a:pt x="36905" y="611103"/>
                </a:lnTo>
                <a:lnTo>
                  <a:pt x="76957" y="638106"/>
                </a:lnTo>
                <a:lnTo>
                  <a:pt x="126003" y="648008"/>
                </a:lnTo>
                <a:lnTo>
                  <a:pt x="175050" y="638106"/>
                </a:lnTo>
                <a:lnTo>
                  <a:pt x="215102" y="611103"/>
                </a:lnTo>
                <a:lnTo>
                  <a:pt x="242105" y="571051"/>
                </a:lnTo>
                <a:lnTo>
                  <a:pt x="252007" y="522005"/>
                </a:lnTo>
                <a:close/>
              </a:path>
            </a:pathLst>
          </a:custGeom>
          <a:ln w="1012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763" y="1142125"/>
            <a:ext cx="2956560" cy="53539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172660">
              <a:spcBef>
                <a:spcPts val="95"/>
              </a:spcBef>
            </a:pP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Erwin</a:t>
            </a:r>
            <a:r>
              <a:rPr sz="800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Schrödinger</a:t>
            </a:r>
            <a:r>
              <a:rPr sz="800" spc="300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Werner</a:t>
            </a:r>
            <a:r>
              <a:rPr sz="800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Heisenberg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2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833171"/>
            <a:r>
              <a:rPr sz="800" spc="-15" dirty="0">
                <a:solidFill>
                  <a:srgbClr val="00FF00"/>
                </a:solidFill>
                <a:latin typeface="Microsoft Sans Serif"/>
                <a:cs typeface="Microsoft Sans Serif"/>
              </a:rPr>
              <a:t>Paul</a:t>
            </a:r>
            <a:r>
              <a:rPr sz="800" spc="-35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Dirac</a:t>
            </a:r>
            <a:endParaRPr sz="800">
              <a:latin typeface="Microsoft Sans Serif"/>
              <a:cs typeface="Microsoft Sans Serif"/>
            </a:endParaRPr>
          </a:p>
          <a:p>
            <a:pPr marL="12692">
              <a:spcBef>
                <a:spcPts val="30"/>
              </a:spcBef>
            </a:pP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Max</a:t>
            </a:r>
            <a:r>
              <a:rPr sz="800" spc="-25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FF00"/>
                </a:solidFill>
                <a:latin typeface="Microsoft Sans Serif"/>
                <a:cs typeface="Microsoft Sans Serif"/>
              </a:rPr>
              <a:t>Planck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7987" y="166208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4">
                <a:moveTo>
                  <a:pt x="252007" y="126003"/>
                </a:moveTo>
                <a:lnTo>
                  <a:pt x="242105" y="76956"/>
                </a:lnTo>
                <a:lnTo>
                  <a:pt x="215102" y="36905"/>
                </a:lnTo>
                <a:lnTo>
                  <a:pt x="175050" y="9901"/>
                </a:lnTo>
                <a:lnTo>
                  <a:pt x="126003" y="0"/>
                </a:lnTo>
                <a:lnTo>
                  <a:pt x="76957" y="9901"/>
                </a:lnTo>
                <a:lnTo>
                  <a:pt x="36905" y="36905"/>
                </a:lnTo>
                <a:lnTo>
                  <a:pt x="9901" y="76956"/>
                </a:lnTo>
                <a:lnTo>
                  <a:pt x="0" y="126003"/>
                </a:lnTo>
                <a:lnTo>
                  <a:pt x="9901" y="175050"/>
                </a:lnTo>
                <a:lnTo>
                  <a:pt x="36905" y="215101"/>
                </a:lnTo>
                <a:lnTo>
                  <a:pt x="76957" y="242105"/>
                </a:lnTo>
                <a:lnTo>
                  <a:pt x="126003" y="252007"/>
                </a:lnTo>
                <a:lnTo>
                  <a:pt x="175050" y="242105"/>
                </a:lnTo>
                <a:lnTo>
                  <a:pt x="215102" y="215101"/>
                </a:lnTo>
                <a:lnTo>
                  <a:pt x="242105" y="175050"/>
                </a:lnTo>
                <a:lnTo>
                  <a:pt x="252007" y="126003"/>
                </a:lnTo>
                <a:close/>
              </a:path>
            </a:pathLst>
          </a:custGeom>
          <a:ln w="1012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281" y="1890346"/>
            <a:ext cx="551815" cy="13528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Marie</a:t>
            </a:r>
            <a:r>
              <a:rPr sz="800" spc="-35" dirty="0">
                <a:solidFill>
                  <a:srgbClr val="00FF00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FF00"/>
                </a:solidFill>
                <a:latin typeface="Microsoft Sans Serif"/>
                <a:cs typeface="Microsoft Sans Serif"/>
              </a:rPr>
              <a:t>Curie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4308" y="3015143"/>
            <a:ext cx="95948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1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Wikipedia/Solvay conference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3/29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2"/>
            <a:ext cx="3365500" cy="544303"/>
          </a:xfrm>
          <a:prstGeom prst="rect">
            <a:avLst/>
          </a:prstGeom>
        </p:spPr>
        <p:txBody>
          <a:bodyPr vert="horz" wrap="square" lIns="0" tIns="109779" rIns="0" bIns="0" rtlCol="0">
            <a:spAutoFit/>
          </a:bodyPr>
          <a:lstStyle/>
          <a:p>
            <a:pPr marL="12692">
              <a:spcBef>
                <a:spcPts val="865"/>
              </a:spcBef>
            </a:pPr>
            <a:r>
              <a:rPr sz="1400" spc="20" dirty="0">
                <a:solidFill>
                  <a:srgbClr val="3333B2"/>
                </a:solidFill>
                <a:latin typeface="Microsoft Sans Serif"/>
                <a:cs typeface="Microsoft Sans Serif"/>
              </a:rPr>
              <a:t>Quantum</a:t>
            </a:r>
            <a:r>
              <a:rPr sz="1400" spc="2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3333B2"/>
                </a:solidFill>
                <a:latin typeface="Microsoft Sans Serif"/>
                <a:cs typeface="Microsoft Sans Serif"/>
              </a:rPr>
              <a:t>technologies</a:t>
            </a:r>
            <a:r>
              <a:rPr sz="1400" spc="2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3333B2"/>
                </a:solidFill>
                <a:latin typeface="Microsoft Sans Serif"/>
                <a:cs typeface="Microsoft Sans Serif"/>
              </a:rPr>
              <a:t>you</a:t>
            </a:r>
            <a:r>
              <a:rPr sz="1400" spc="2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3333B2"/>
                </a:solidFill>
                <a:latin typeface="Microsoft Sans Serif"/>
                <a:cs typeface="Microsoft Sans Serif"/>
              </a:rPr>
              <a:t>can</a:t>
            </a:r>
            <a:r>
              <a:rPr sz="1400" spc="2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3333B2"/>
                </a:solidFill>
                <a:latin typeface="Microsoft Sans Serif"/>
                <a:cs typeface="Microsoft Sans Serif"/>
              </a:rPr>
              <a:t>buy</a:t>
            </a:r>
            <a:r>
              <a:rPr sz="1400" spc="25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3333B2"/>
                </a:solidFill>
                <a:latin typeface="Microsoft Sans Serif"/>
                <a:cs typeface="Microsoft Sans Serif"/>
              </a:rPr>
              <a:t>today</a:t>
            </a:r>
            <a:endParaRPr sz="1400">
              <a:latin typeface="Microsoft Sans Serif"/>
              <a:cs typeface="Microsoft Sans Serif"/>
            </a:endParaRPr>
          </a:p>
          <a:p>
            <a:pPr marL="120566">
              <a:spcBef>
                <a:spcPts val="515"/>
              </a:spcBef>
            </a:pP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D-Wave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0" dirty="0">
                <a:latin typeface="Microsoft Sans Serif"/>
                <a:cs typeface="Microsoft Sans Serif"/>
              </a:rPr>
              <a:t>Two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“quantum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computer”: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000" y="690356"/>
            <a:ext cx="3239981" cy="21515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9725" y="2660410"/>
            <a:ext cx="504825" cy="13528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800" spc="-5" dirty="0">
                <a:latin typeface="Microsoft Sans Serif"/>
                <a:cs typeface="Microsoft Sans Serif"/>
              </a:rPr>
              <a:t>Pic: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NASA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5"/>
            <a:ext cx="3428949" cy="325086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The</a:t>
            </a:r>
            <a:r>
              <a:rPr spc="10" dirty="0"/>
              <a:t> </a:t>
            </a:r>
            <a:r>
              <a:rPr spc="-5" dirty="0"/>
              <a:t>D-Wave</a:t>
            </a:r>
            <a:r>
              <a:rPr spc="15" dirty="0"/>
              <a:t> </a:t>
            </a:r>
            <a:r>
              <a:rPr spc="-45" dirty="0"/>
              <a:t>Two</a:t>
            </a:r>
            <a:r>
              <a:rPr spc="15" dirty="0"/>
              <a:t> </a:t>
            </a:r>
            <a:r>
              <a:rPr spc="5" dirty="0"/>
              <a:t>device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501" y="442880"/>
            <a:ext cx="4113529" cy="246925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62821" marR="446093">
              <a:spcBef>
                <a:spcPts val="95"/>
              </a:spcBef>
            </a:pPr>
            <a:r>
              <a:rPr sz="1000" spc="-20" dirty="0">
                <a:latin typeface="Microsoft Sans Serif"/>
                <a:cs typeface="Microsoft Sans Serif"/>
              </a:rPr>
              <a:t>D-Wave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Systems,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Inc.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claims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world’s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first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computer,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up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512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63456"/>
            <a:r>
              <a:rPr sz="1000" spc="-20" dirty="0">
                <a:latin typeface="Microsoft Sans Serif"/>
                <a:cs typeface="Microsoft Sans Serif"/>
              </a:rPr>
              <a:t>However,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claims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controversial:</a:t>
            </a:r>
            <a:endParaRPr sz="1000">
              <a:latin typeface="Microsoft Sans Serif"/>
              <a:cs typeface="Microsoft Sans Serif"/>
            </a:endParaRPr>
          </a:p>
          <a:p>
            <a:pPr marL="316010" marR="95817" indent="-142775">
              <a:spcBef>
                <a:spcPts val="4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machine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isn’t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general-purpose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computer,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but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only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run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optimisation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algorithm.</a:t>
            </a:r>
            <a:endParaRPr sz="1000">
              <a:latin typeface="Microsoft Sans Serif"/>
              <a:cs typeface="Microsoft Sans Serif"/>
            </a:endParaRPr>
          </a:p>
          <a:p>
            <a:pPr marL="316010" marR="55840" indent="-142775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34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“noisy”,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operate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below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fault-tolerant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threshold.</a:t>
            </a:r>
            <a:endParaRPr sz="1000">
              <a:latin typeface="Microsoft Sans Serif"/>
              <a:cs typeface="Microsoft Sans Serif"/>
            </a:endParaRPr>
          </a:p>
          <a:p>
            <a:pPr marL="173870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They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demonstrated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entanglement.</a:t>
            </a:r>
            <a:endParaRPr sz="1000">
              <a:latin typeface="Microsoft Sans Serif"/>
              <a:cs typeface="Microsoft Sans Serif"/>
            </a:endParaRPr>
          </a:p>
          <a:p>
            <a:pPr marL="316010" marR="251284" indent="-142775">
              <a:spcBef>
                <a:spcPts val="2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Recent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research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suggests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that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fine-tuned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optimisation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sometimes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outperform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machine.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63456" marR="355987"/>
            <a:r>
              <a:rPr sz="1000" spc="-5" dirty="0">
                <a:latin typeface="Microsoft Sans Serif"/>
                <a:cs typeface="Microsoft Sans Serif"/>
              </a:rPr>
              <a:t>Characterising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power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potential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D-Wave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approach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currently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active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research.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23/29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7"/>
            <a:ext cx="4800550" cy="263522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600" spc="15" dirty="0"/>
              <a:t>The</a:t>
            </a:r>
            <a:r>
              <a:rPr sz="1600" spc="25" dirty="0"/>
              <a:t> </a:t>
            </a:r>
            <a:r>
              <a:rPr sz="1600" spc="15" dirty="0"/>
              <a:t>commercial</a:t>
            </a:r>
            <a:r>
              <a:rPr sz="1600" spc="25" dirty="0"/>
              <a:t> </a:t>
            </a:r>
            <a:r>
              <a:rPr sz="1600" spc="10" dirty="0"/>
              <a:t>future</a:t>
            </a:r>
            <a:r>
              <a:rPr sz="1600" spc="25" dirty="0"/>
              <a:t> </a:t>
            </a:r>
            <a:r>
              <a:rPr sz="1600" spc="10" dirty="0"/>
              <a:t>of</a:t>
            </a:r>
            <a:r>
              <a:rPr sz="1600" spc="25" dirty="0"/>
              <a:t> </a:t>
            </a:r>
            <a:r>
              <a:rPr sz="1600" spc="15" dirty="0"/>
              <a:t>quantum</a:t>
            </a:r>
            <a:r>
              <a:rPr sz="1600" spc="30" dirty="0"/>
              <a:t> </a:t>
            </a:r>
            <a:r>
              <a:rPr sz="1600"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801" y="394762"/>
            <a:ext cx="4333875" cy="2625711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76148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make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money?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4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328702" marR="93915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Several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major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technology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companies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now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own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research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efforts,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e.g.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IBM,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Microsoft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(two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groups!),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Google.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1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328702" marR="418808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2002: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Quantique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first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commercial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company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demonstrate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key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15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328702" marR="418808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2013:</a:t>
            </a:r>
            <a:r>
              <a:rPr sz="1000" spc="8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Mike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Lazaridis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(founder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BlackBerry)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announces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$100M </a:t>
            </a:r>
            <a:r>
              <a:rPr sz="1000" spc="-2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venture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capital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fund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invest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1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328702" marR="273493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2014:</a:t>
            </a:r>
            <a:r>
              <a:rPr sz="10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UK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government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announces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£270M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funding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research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into,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commercialisation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of,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technologies.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75513" marR="243033"/>
            <a:r>
              <a:rPr sz="1000" spc="-5" dirty="0">
                <a:latin typeface="Microsoft Sans Serif"/>
                <a:cs typeface="Microsoft Sans Serif"/>
              </a:rPr>
              <a:t>Estimates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(perhaps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reliable)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value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market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10’s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billions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2020.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24/29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8"/>
            <a:ext cx="4419546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5" dirty="0"/>
              <a:t>Challenges</a:t>
            </a:r>
            <a:r>
              <a:rPr spc="10" dirty="0"/>
              <a:t> </a:t>
            </a:r>
            <a:r>
              <a:rPr spc="-5" dirty="0"/>
              <a:t>for</a:t>
            </a:r>
            <a:r>
              <a:rPr spc="15" dirty="0"/>
              <a:t> quantum</a:t>
            </a:r>
            <a:r>
              <a:rPr spc="10" dirty="0"/>
              <a:t> </a:t>
            </a:r>
            <a:r>
              <a:rPr spc="1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905" y="832136"/>
            <a:ext cx="4105275" cy="1486937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38072" marR="30460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Although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been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significant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progress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field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faces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number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challenges:</a:t>
            </a:r>
            <a:endParaRPr sz="1000">
              <a:latin typeface="Microsoft Sans Serif"/>
              <a:cs typeface="Microsoft Sans Serif"/>
            </a:endParaRPr>
          </a:p>
          <a:p>
            <a:pPr marL="148486">
              <a:spcBef>
                <a:spcPts val="4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difficulty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building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computer;</a:t>
            </a:r>
            <a:endParaRPr sz="1000">
              <a:latin typeface="Microsoft Sans Serif"/>
              <a:cs typeface="Microsoft Sans Serif"/>
            </a:endParaRPr>
          </a:p>
          <a:p>
            <a:pPr marL="148486">
              <a:spcBef>
                <a:spcPts val="2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difficulty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designing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new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algorithms;</a:t>
            </a:r>
            <a:endParaRPr sz="1000">
              <a:latin typeface="Microsoft Sans Serif"/>
              <a:cs typeface="Microsoft Sans Serif"/>
            </a:endParaRPr>
          </a:p>
          <a:p>
            <a:pPr marL="290626" marR="194174" indent="-142775">
              <a:spcBef>
                <a:spcPts val="2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difficulty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applying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existing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practical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problems;</a:t>
            </a:r>
            <a:endParaRPr sz="1000">
              <a:latin typeface="Microsoft Sans Serif"/>
              <a:cs typeface="Microsoft Sans Serif"/>
            </a:endParaRPr>
          </a:p>
          <a:p>
            <a:pPr marL="148486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difficulty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proving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limitations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computers.</a:t>
            </a:r>
            <a:endParaRPr sz="1000">
              <a:latin typeface="Microsoft Sans Serif"/>
              <a:cs typeface="Microsoft Sans Serif"/>
            </a:endParaRPr>
          </a:p>
          <a:p>
            <a:pPr marL="38072">
              <a:spcBef>
                <a:spcPts val="490"/>
              </a:spcBef>
            </a:pPr>
            <a:r>
              <a:rPr sz="1000" spc="-5" dirty="0">
                <a:latin typeface="Microsoft Sans Serif"/>
                <a:cs typeface="Microsoft Sans Serif"/>
              </a:rPr>
              <a:t>So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still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m</a:t>
            </a:r>
            <a:r>
              <a:rPr sz="1000" spc="-5" dirty="0">
                <a:latin typeface="Microsoft Sans Serif"/>
                <a:cs typeface="Microsoft Sans Serif"/>
              </a:rPr>
              <a:t>uch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done.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4190950" cy="325089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Summa</a:t>
            </a:r>
            <a:r>
              <a:rPr spc="50" dirty="0"/>
              <a:t>r</a:t>
            </a:r>
            <a:r>
              <a:rPr spc="1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807" y="517555"/>
            <a:ext cx="4173220" cy="237179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30979" marR="81224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solve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certain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efficiently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than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25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230979" marR="335044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We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don’t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general-purpose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yet.</a:t>
            </a:r>
            <a:r>
              <a:rPr sz="1000" spc="-1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88203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r>
              <a:rPr sz="1000" spc="-10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but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physicists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engineers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working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it!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230979" marR="83127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important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application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large-scale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likely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quantum-mechanical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systems.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230979" marR="126912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still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many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interesting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open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questions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about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power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potential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explored.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83" y="3345051"/>
            <a:ext cx="342265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26/29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2971750" cy="325089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20" dirty="0"/>
              <a:t>Further</a:t>
            </a:r>
            <a:r>
              <a:rPr spc="-35" dirty="0"/>
              <a:t> </a:t>
            </a:r>
            <a:r>
              <a:rPr spc="15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507" y="474794"/>
            <a:ext cx="4077970" cy="241283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18288" marR="1047018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Winning a Game </a:t>
            </a: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Show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with a Quantum Computer </a:t>
            </a:r>
            <a:r>
              <a:rPr sz="1000" spc="-254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Ashley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Montanaro</a:t>
            </a:r>
            <a:endParaRPr sz="1000">
              <a:latin typeface="Microsoft Sans Serif"/>
              <a:cs typeface="Microsoft Sans Serif"/>
            </a:endParaRPr>
          </a:p>
          <a:p>
            <a:pPr marL="218288">
              <a:lnSpc>
                <a:spcPts val="1190"/>
              </a:lnSpc>
            </a:pPr>
            <a:r>
              <a:rPr sz="1000" spc="-5" dirty="0">
                <a:latin typeface="Courier New"/>
                <a:cs typeface="Courier New"/>
                <a:hlinkClick r:id="rId2"/>
              </a:rPr>
              <a:t>http://www.cs.bris.ac.uk/~montanar/gameshow.pdf</a:t>
            </a:r>
            <a:endParaRPr sz="10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200">
              <a:latin typeface="Courier New"/>
              <a:cs typeface="Courier New"/>
            </a:endParaRPr>
          </a:p>
          <a:p>
            <a:pPr marL="218288" marR="1654287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0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Computing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Since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Democritus </a:t>
            </a:r>
            <a:r>
              <a:rPr sz="1000" spc="-2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Scott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Aaronson</a:t>
            </a:r>
            <a:endParaRPr sz="1000">
              <a:latin typeface="Microsoft Sans Serif"/>
              <a:cs typeface="Microsoft Sans Serif"/>
            </a:endParaRPr>
          </a:p>
          <a:p>
            <a:pPr marL="218288">
              <a:lnSpc>
                <a:spcPts val="1190"/>
              </a:lnSpc>
            </a:pPr>
            <a:r>
              <a:rPr sz="1000" spc="-5" dirty="0">
                <a:latin typeface="Courier New"/>
                <a:cs typeface="Courier New"/>
                <a:hlinkClick r:id="rId3"/>
              </a:rPr>
              <a:t>http://www.scottaaronson.com/democritus/</a:t>
            </a:r>
            <a:endParaRPr sz="100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1200">
              <a:latin typeface="Courier New"/>
              <a:cs typeface="Courier New"/>
            </a:endParaRPr>
          </a:p>
          <a:p>
            <a:pPr marL="218288" marR="545085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34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Introduction</a:t>
            </a:r>
            <a:r>
              <a:rPr sz="10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to</a:t>
            </a:r>
            <a:r>
              <a:rPr sz="10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Computing</a:t>
            </a:r>
            <a:r>
              <a:rPr sz="1000" spc="-5" dirty="0">
                <a:latin typeface="Microsoft Sans Serif"/>
                <a:cs typeface="Microsoft Sans Serif"/>
              </a:rPr>
              <a:t>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University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Waterloo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John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Watrous</a:t>
            </a:r>
            <a:endParaRPr sz="1000">
              <a:latin typeface="Microsoft Sans Serif"/>
              <a:cs typeface="Microsoft Sans Serif"/>
            </a:endParaRPr>
          </a:p>
          <a:p>
            <a:pPr marL="218288">
              <a:lnSpc>
                <a:spcPts val="1190"/>
              </a:lnSpc>
            </a:pPr>
            <a:r>
              <a:rPr sz="1000" spc="-5" dirty="0">
                <a:latin typeface="Courier New"/>
                <a:cs typeface="Courier New"/>
                <a:hlinkClick r:id="rId4"/>
              </a:rPr>
              <a:t>https://cs.uwaterloo.ca/~watrous/LectureNotes.html</a:t>
            </a:r>
            <a:endParaRPr sz="10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200">
              <a:latin typeface="Courier New"/>
              <a:cs typeface="Courier New"/>
            </a:endParaRPr>
          </a:p>
          <a:p>
            <a:pPr marL="218288" marR="1108569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Computation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and</a:t>
            </a:r>
            <a:r>
              <a:rPr sz="10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Quantum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Information </a:t>
            </a:r>
            <a:r>
              <a:rPr sz="1000" spc="-2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Michael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Nielsen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and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Isaac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Chuang</a:t>
            </a:r>
            <a:endParaRPr sz="1000">
              <a:latin typeface="Microsoft Sans Serif"/>
              <a:cs typeface="Microsoft Sans Serif"/>
            </a:endParaRPr>
          </a:p>
          <a:p>
            <a:pPr marL="218288">
              <a:lnSpc>
                <a:spcPts val="1190"/>
              </a:lnSpc>
            </a:pPr>
            <a:r>
              <a:rPr sz="1000" spc="-5" dirty="0">
                <a:latin typeface="Microsoft Sans Serif"/>
                <a:cs typeface="Microsoft Sans Serif"/>
              </a:rPr>
              <a:t>Cambridge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University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Press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3977"/>
            <a:ext cx="4190950" cy="23274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400" spc="10" dirty="0"/>
              <a:t>Partial</a:t>
            </a:r>
            <a:r>
              <a:rPr sz="1400" spc="25" dirty="0"/>
              <a:t> </a:t>
            </a:r>
            <a:r>
              <a:rPr sz="1400" spc="10" dirty="0"/>
              <a:t>timeline:</a:t>
            </a:r>
            <a:r>
              <a:rPr sz="1400" spc="120" dirty="0"/>
              <a:t> </a:t>
            </a:r>
            <a:r>
              <a:rPr sz="1400" spc="20" dirty="0"/>
              <a:t>Theory</a:t>
            </a:r>
            <a:r>
              <a:rPr sz="1400" spc="25" dirty="0"/>
              <a:t> </a:t>
            </a:r>
            <a:r>
              <a:rPr sz="1400" spc="10" dirty="0"/>
              <a:t>of</a:t>
            </a:r>
            <a:r>
              <a:rPr sz="1400" spc="25" dirty="0"/>
              <a:t> </a:t>
            </a:r>
            <a:r>
              <a:rPr sz="1400" spc="15" dirty="0"/>
              <a:t>quantum</a:t>
            </a:r>
            <a:r>
              <a:rPr sz="1400" spc="25" dirty="0"/>
              <a:t> </a:t>
            </a:r>
            <a:r>
              <a:rPr sz="1400" spc="15" dirty="0"/>
              <a:t>computing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6683" y="292595"/>
            <a:ext cx="5080" cy="2557145"/>
            <a:chOff x="646683" y="292595"/>
            <a:chExt cx="5080" cy="2557145"/>
          </a:xfrm>
        </p:grpSpPr>
        <p:sp>
          <p:nvSpPr>
            <p:cNvPr id="4" name="object 4"/>
            <p:cNvSpPr/>
            <p:nvPr/>
          </p:nvSpPr>
          <p:spPr>
            <a:xfrm>
              <a:off x="649223" y="29513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23609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3" y="531228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5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9223" y="771626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5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223" y="1012024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5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223" y="1252423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5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223" y="1492821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4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223" y="1733219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4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223" y="1973618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4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223" y="2214016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4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223" y="2454414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h="240664">
                  <a:moveTo>
                    <a:pt x="0" y="24039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223" y="2694813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15182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2431" y="295838"/>
            <a:ext cx="6096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222" y="346450"/>
            <a:ext cx="4058920" cy="2510295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445458">
              <a:lnSpc>
                <a:spcPts val="1200"/>
              </a:lnSpc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 marL="12692">
              <a:lnSpc>
                <a:spcPts val="1200"/>
              </a:lnSpc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1984	Quantum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cryptographic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key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distribution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invented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[Bennett+Brassard]</a:t>
            </a:r>
            <a:endParaRPr sz="800">
              <a:latin typeface="Microsoft Sans Serif"/>
              <a:cs typeface="Microsoft Sans Serif"/>
            </a:endParaRPr>
          </a:p>
          <a:p>
            <a:pPr marL="12692">
              <a:spcBef>
                <a:spcPts val="695"/>
              </a:spcBef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1985	General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computational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model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[Deutsch]</a:t>
            </a:r>
            <a:endParaRPr sz="800">
              <a:latin typeface="Microsoft Sans Serif"/>
              <a:cs typeface="Microsoft Sans Serif"/>
            </a:endParaRPr>
          </a:p>
          <a:p>
            <a:pPr marL="12692">
              <a:spcBef>
                <a:spcPts val="690"/>
              </a:spcBef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1992	First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exponential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speed-up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discovered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[Deutsch</a:t>
            </a:r>
            <a:r>
              <a:rPr sz="8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and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Jozsa]</a:t>
            </a:r>
            <a:endParaRPr sz="800">
              <a:latin typeface="Microsoft Sans Serif"/>
              <a:cs typeface="Microsoft Sans Serif"/>
            </a:endParaRPr>
          </a:p>
          <a:p>
            <a:pPr marL="12692">
              <a:spcBef>
                <a:spcPts val="695"/>
              </a:spcBef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1993	Quantum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teleportation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invented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[Bennett</a:t>
            </a:r>
            <a:r>
              <a:rPr sz="8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et</a:t>
            </a:r>
            <a:r>
              <a:rPr sz="8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al.]</a:t>
            </a:r>
            <a:endParaRPr sz="800">
              <a:latin typeface="Microsoft Sans Serif"/>
              <a:cs typeface="Microsoft Sans Serif"/>
            </a:endParaRPr>
          </a:p>
          <a:p>
            <a:pPr marL="12692" marR="66627">
              <a:lnSpc>
                <a:spcPct val="157700"/>
              </a:lnSpc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1994	</a:t>
            </a:r>
            <a:r>
              <a:rPr sz="1000" spc="-15" dirty="0">
                <a:latin typeface="Microsoft Sans Serif"/>
                <a:cs typeface="Microsoft Sans Serif"/>
              </a:rPr>
              <a:t>Shor’s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rewrites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rulebook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cryptography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1995	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error-correcting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codes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invented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[Shor]</a:t>
            </a:r>
            <a:endParaRPr sz="800">
              <a:latin typeface="Microsoft Sans Serif"/>
              <a:cs typeface="Microsoft Sans Serif"/>
            </a:endParaRPr>
          </a:p>
          <a:p>
            <a:pPr marL="12692">
              <a:spcBef>
                <a:spcPts val="690"/>
              </a:spcBef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1996	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simulation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algorithm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proposed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[Lloyd]</a:t>
            </a:r>
            <a:endParaRPr sz="800">
              <a:latin typeface="Microsoft Sans Serif"/>
              <a:cs typeface="Microsoft Sans Serif"/>
            </a:endParaRPr>
          </a:p>
          <a:p>
            <a:pPr marL="12692" marR="146583">
              <a:lnSpc>
                <a:spcPct val="157700"/>
              </a:lnSpc>
              <a:tabLst>
                <a:tab pos="445458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1996	Quantum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speed-up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unstructured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search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problems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[Grover]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1998	Efficient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communication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protocols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00FF"/>
                </a:solidFill>
                <a:latin typeface="Microsoft Sans Serif"/>
                <a:cs typeface="Microsoft Sans Serif"/>
              </a:rPr>
              <a:t>[Buhrman</a:t>
            </a:r>
            <a:r>
              <a:rPr sz="800" spc="4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et</a:t>
            </a:r>
            <a:r>
              <a:rPr sz="800" spc="4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al.] </a:t>
            </a:r>
            <a:r>
              <a:rPr sz="8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2003	Exponential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speed-ups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walks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invented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[Childs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et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al.]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9223" y="284664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23609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2431" y="2847357"/>
            <a:ext cx="6096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431" y="2897967"/>
            <a:ext cx="60960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9815"/>
            <a:ext cx="4114165" cy="543085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lnSpc>
                <a:spcPts val="1655"/>
              </a:lnSpc>
              <a:spcBef>
                <a:spcPts val="135"/>
              </a:spcBef>
            </a:pPr>
            <a:r>
              <a:rPr spc="15" dirty="0"/>
              <a:t>The</a:t>
            </a:r>
            <a:r>
              <a:rPr spc="20" dirty="0"/>
              <a:t> </a:t>
            </a:r>
            <a:r>
              <a:rPr spc="15" dirty="0"/>
              <a:t>rise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5" dirty="0"/>
              <a:t>quantum</a:t>
            </a:r>
            <a:r>
              <a:rPr spc="20" dirty="0"/>
              <a:t> </a:t>
            </a:r>
            <a:r>
              <a:rPr spc="15" dirty="0"/>
              <a:t>computing</a:t>
            </a:r>
          </a:p>
          <a:p>
            <a:pPr marL="120566" marR="5076">
              <a:lnSpc>
                <a:spcPts val="1200"/>
              </a:lnSpc>
              <a:spcBef>
                <a:spcPts val="15"/>
              </a:spcBef>
            </a:pPr>
            <a:r>
              <a:rPr sz="1000" spc="-10" dirty="0">
                <a:solidFill>
                  <a:srgbClr val="000000"/>
                </a:solidFill>
              </a:rPr>
              <a:t>Following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the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publication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of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these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algorithms,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there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was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an</a:t>
            </a:r>
            <a:r>
              <a:rPr sz="1000" spc="1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explosion</a:t>
            </a:r>
            <a:r>
              <a:rPr sz="1000" spc="2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of </a:t>
            </a:r>
            <a:r>
              <a:rPr sz="1000" spc="-25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interest</a:t>
            </a:r>
            <a:r>
              <a:rPr sz="1000" spc="5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in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quantum</a:t>
            </a:r>
            <a:r>
              <a:rPr sz="1000" spc="10" dirty="0">
                <a:solidFill>
                  <a:srgbClr val="000000"/>
                </a:solidFill>
              </a:rPr>
              <a:t> </a:t>
            </a:r>
            <a:r>
              <a:rPr sz="1000" spc="-5" dirty="0">
                <a:solidFill>
                  <a:srgbClr val="000000"/>
                </a:solidFill>
              </a:rPr>
              <a:t>computing:</a:t>
            </a:r>
            <a:endParaRPr sz="1000"/>
          </a:p>
        </p:txBody>
      </p:sp>
      <p:grpSp>
        <p:nvGrpSpPr>
          <p:cNvPr id="3" name="object 3"/>
          <p:cNvGrpSpPr/>
          <p:nvPr/>
        </p:nvGrpSpPr>
        <p:grpSpPr>
          <a:xfrm>
            <a:off x="1059776" y="669618"/>
            <a:ext cx="2401570" cy="1965325"/>
            <a:chOff x="1059776" y="669614"/>
            <a:chExt cx="2401570" cy="1965325"/>
          </a:xfrm>
        </p:grpSpPr>
        <p:sp>
          <p:nvSpPr>
            <p:cNvPr id="4" name="object 4"/>
            <p:cNvSpPr/>
            <p:nvPr/>
          </p:nvSpPr>
          <p:spPr>
            <a:xfrm>
              <a:off x="1080020" y="2614218"/>
              <a:ext cx="2350770" cy="0"/>
            </a:xfrm>
            <a:custGeom>
              <a:avLst/>
              <a:gdLst/>
              <a:ahLst/>
              <a:cxnLst/>
              <a:rect l="l" t="t" r="r" b="b"/>
              <a:pathLst>
                <a:path w="2350770">
                  <a:moveTo>
                    <a:pt x="0" y="0"/>
                  </a:moveTo>
                  <a:lnTo>
                    <a:pt x="23506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5525" y="259397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0020" y="694919"/>
              <a:ext cx="0" cy="1919605"/>
            </a:xfrm>
            <a:custGeom>
              <a:avLst/>
              <a:gdLst/>
              <a:ahLst/>
              <a:cxnLst/>
              <a:rect l="l" t="t" r="r" b="b"/>
              <a:pathLst>
                <a:path h="1919605">
                  <a:moveTo>
                    <a:pt x="0" y="191929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9776" y="66961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0020" y="993715"/>
              <a:ext cx="2376170" cy="1296670"/>
            </a:xfrm>
            <a:custGeom>
              <a:avLst/>
              <a:gdLst/>
              <a:ahLst/>
              <a:cxnLst/>
              <a:rect l="l" t="t" r="r" b="b"/>
              <a:pathLst>
                <a:path w="2376170" h="1296670">
                  <a:moveTo>
                    <a:pt x="0" y="1296403"/>
                  </a:moveTo>
                  <a:lnTo>
                    <a:pt x="2375993" y="1296403"/>
                  </a:lnTo>
                </a:path>
                <a:path w="2376170" h="1296670">
                  <a:moveTo>
                    <a:pt x="0" y="972302"/>
                  </a:moveTo>
                  <a:lnTo>
                    <a:pt x="2375993" y="972302"/>
                  </a:lnTo>
                </a:path>
                <a:path w="2376170" h="1296670">
                  <a:moveTo>
                    <a:pt x="0" y="648201"/>
                  </a:moveTo>
                  <a:lnTo>
                    <a:pt x="2375993" y="648201"/>
                  </a:lnTo>
                </a:path>
                <a:path w="2376170" h="1296670">
                  <a:moveTo>
                    <a:pt x="0" y="324100"/>
                  </a:moveTo>
                  <a:lnTo>
                    <a:pt x="2375993" y="324100"/>
                  </a:lnTo>
                </a:path>
                <a:path w="2376170" h="1296670">
                  <a:moveTo>
                    <a:pt x="0" y="0"/>
                  </a:moveTo>
                  <a:lnTo>
                    <a:pt x="2375993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0020" y="708506"/>
              <a:ext cx="2376170" cy="1905635"/>
            </a:xfrm>
            <a:custGeom>
              <a:avLst/>
              <a:gdLst/>
              <a:ahLst/>
              <a:cxnLst/>
              <a:rect l="l" t="t" r="r" b="b"/>
              <a:pathLst>
                <a:path w="2376170" h="1905635">
                  <a:moveTo>
                    <a:pt x="0" y="1905063"/>
                  </a:moveTo>
                  <a:lnTo>
                    <a:pt x="71999" y="1903767"/>
                  </a:lnTo>
                  <a:lnTo>
                    <a:pt x="143999" y="1901822"/>
                  </a:lnTo>
                  <a:lnTo>
                    <a:pt x="215999" y="1903119"/>
                  </a:lnTo>
                  <a:lnTo>
                    <a:pt x="287999" y="1903119"/>
                  </a:lnTo>
                  <a:lnTo>
                    <a:pt x="359998" y="1899878"/>
                  </a:lnTo>
                  <a:lnTo>
                    <a:pt x="431998" y="1902471"/>
                  </a:lnTo>
                  <a:lnTo>
                    <a:pt x="503998" y="1896637"/>
                  </a:lnTo>
                  <a:lnTo>
                    <a:pt x="575998" y="1891451"/>
                  </a:lnTo>
                  <a:lnTo>
                    <a:pt x="647997" y="1895340"/>
                  </a:lnTo>
                  <a:lnTo>
                    <a:pt x="719997" y="1864227"/>
                  </a:lnTo>
                  <a:lnTo>
                    <a:pt x="791997" y="1891451"/>
                  </a:lnTo>
                  <a:lnTo>
                    <a:pt x="863997" y="1879135"/>
                  </a:lnTo>
                  <a:lnTo>
                    <a:pt x="935997" y="1872653"/>
                  </a:lnTo>
                  <a:lnTo>
                    <a:pt x="1007996" y="1855152"/>
                  </a:lnTo>
                  <a:lnTo>
                    <a:pt x="1079996" y="1824687"/>
                  </a:lnTo>
                  <a:lnTo>
                    <a:pt x="1151996" y="1743013"/>
                  </a:lnTo>
                  <a:lnTo>
                    <a:pt x="1223996" y="1710603"/>
                  </a:lnTo>
                  <a:lnTo>
                    <a:pt x="1295996" y="1597816"/>
                  </a:lnTo>
                  <a:lnTo>
                    <a:pt x="1367996" y="1518087"/>
                  </a:lnTo>
                  <a:lnTo>
                    <a:pt x="1439995" y="1312607"/>
                  </a:lnTo>
                  <a:lnTo>
                    <a:pt x="1511995" y="1108424"/>
                  </a:lnTo>
                  <a:lnTo>
                    <a:pt x="1583995" y="913963"/>
                  </a:lnTo>
                  <a:lnTo>
                    <a:pt x="1655995" y="816733"/>
                  </a:lnTo>
                  <a:lnTo>
                    <a:pt x="1727994" y="738949"/>
                  </a:lnTo>
                  <a:lnTo>
                    <a:pt x="1799994" y="576899"/>
                  </a:lnTo>
                  <a:lnTo>
                    <a:pt x="1871994" y="512078"/>
                  </a:lnTo>
                  <a:lnTo>
                    <a:pt x="1943994" y="440776"/>
                  </a:lnTo>
                  <a:lnTo>
                    <a:pt x="2015994" y="375956"/>
                  </a:lnTo>
                  <a:lnTo>
                    <a:pt x="2087994" y="362992"/>
                  </a:lnTo>
                  <a:lnTo>
                    <a:pt x="2159993" y="337064"/>
                  </a:lnTo>
                  <a:lnTo>
                    <a:pt x="2231993" y="252798"/>
                  </a:lnTo>
                  <a:lnTo>
                    <a:pt x="2303993" y="149086"/>
                  </a:lnTo>
                  <a:lnTo>
                    <a:pt x="2375993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306" y="914830"/>
            <a:ext cx="3979545" cy="2228166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498127">
              <a:spcBef>
                <a:spcPts val="95"/>
              </a:spcBef>
            </a:pPr>
            <a:r>
              <a:rPr sz="800" spc="-5" dirty="0">
                <a:latin typeface="Microsoft Sans Serif"/>
                <a:cs typeface="Microsoft Sans Serif"/>
              </a:rPr>
              <a:t>2500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498127">
              <a:spcBef>
                <a:spcPts val="5"/>
              </a:spcBef>
            </a:pPr>
            <a:r>
              <a:rPr sz="800" spc="-5" dirty="0">
                <a:latin typeface="Microsoft Sans Serif"/>
                <a:cs typeface="Microsoft Sans Serif"/>
              </a:rPr>
              <a:t>2000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498127"/>
            <a:r>
              <a:rPr sz="800" spc="-5" dirty="0">
                <a:latin typeface="Microsoft Sans Serif"/>
                <a:cs typeface="Microsoft Sans Serif"/>
              </a:rPr>
              <a:t>1500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498127">
              <a:spcBef>
                <a:spcPts val="5"/>
              </a:spcBef>
            </a:pPr>
            <a:r>
              <a:rPr sz="800" spc="-5" dirty="0">
                <a:latin typeface="Microsoft Sans Serif"/>
                <a:cs typeface="Microsoft Sans Serif"/>
              </a:rPr>
              <a:t>1000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554602"/>
            <a:r>
              <a:rPr sz="800" spc="-5" dirty="0">
                <a:latin typeface="Microsoft Sans Serif"/>
                <a:cs typeface="Microsoft Sans Serif"/>
              </a:rPr>
              <a:t>500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655495">
              <a:tabLst>
                <a:tab pos="1015292" algn="l"/>
                <a:tab pos="1375082" algn="l"/>
                <a:tab pos="1734242" algn="l"/>
                <a:tab pos="2094036" algn="l"/>
                <a:tab pos="2453829" algn="l"/>
                <a:tab pos="2813622" algn="l"/>
              </a:tabLst>
            </a:pPr>
            <a:r>
              <a:rPr sz="800" spc="-5" dirty="0">
                <a:latin typeface="Microsoft Sans Serif"/>
                <a:cs typeface="Microsoft Sans Serif"/>
              </a:rPr>
              <a:t>1980	1985	1990	1995	2000	2005	2010</a:t>
            </a:r>
            <a:endParaRPr sz="800">
              <a:latin typeface="Microsoft Sans Serif"/>
              <a:cs typeface="Microsoft Sans Serif"/>
            </a:endParaRPr>
          </a:p>
          <a:p>
            <a:pPr>
              <a:spcBef>
                <a:spcPts val="2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12692">
              <a:spcBef>
                <a:spcPts val="5"/>
              </a:spcBef>
            </a:pPr>
            <a:r>
              <a:rPr sz="800" spc="-15" dirty="0">
                <a:latin typeface="Microsoft Sans Serif"/>
                <a:cs typeface="Microsoft Sans Serif"/>
              </a:rPr>
              <a:t>No.</a:t>
            </a:r>
            <a:r>
              <a:rPr sz="800" spc="12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of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published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papers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using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phrase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“quantum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computer”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per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year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(Google</a:t>
            </a:r>
            <a:r>
              <a:rPr sz="800" spc="1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Scholar)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9" y="138590"/>
            <a:ext cx="3764915" cy="215444"/>
          </a:xfrm>
        </p:spPr>
        <p:txBody>
          <a:bodyPr>
            <a:normAutofit fontScale="90000"/>
          </a:bodyPr>
          <a:lstStyle/>
          <a:p>
            <a:r>
              <a:rPr lang="en-US" dirty="0"/>
              <a:t>Post-Quantum world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171450" y="434975"/>
            <a:ext cx="4191000" cy="2514600"/>
          </a:xfrm>
        </p:spPr>
        <p:txBody>
          <a:bodyPr>
            <a:normAutofit fontScale="92500" lnSpcReduction="20000"/>
          </a:bodyPr>
          <a:lstStyle/>
          <a:p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b="1" dirty="0" smtClean="0"/>
              <a:t>There is a good chance that quantum computers will be able to crack RSA-2048 within five-ten years (need about 8,000 </a:t>
            </a:r>
            <a:r>
              <a:rPr lang="en-US" sz="1400" b="1" dirty="0" err="1" smtClean="0"/>
              <a:t>qubits</a:t>
            </a:r>
            <a:r>
              <a:rPr lang="en-US" sz="1400" b="1" dirty="0" smtClean="0"/>
              <a:t> in a universal computer to do this).</a:t>
            </a:r>
          </a:p>
          <a:p>
            <a:r>
              <a:rPr lang="en-US" sz="1400" dirty="0" smtClean="0"/>
              <a:t>Some encrypted data has a shelf-life of more than ten years. It may take ten years to cut over to a new encryption scheme, so companies and governments are scrambling to figure out what to do.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Most encryption used today is not safe in a quantum world. </a:t>
            </a:r>
            <a:endParaRPr lang="en-US" sz="1400" dirty="0" smtClean="0"/>
          </a:p>
          <a:p>
            <a:r>
              <a:rPr lang="en-US" sz="1400" dirty="0" smtClean="0"/>
              <a:t>If someone has been recording a https session, say, they may not be able to decrypt it now, but a few years from now, who knows.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 smtClean="0"/>
              <a:t>There are encryption algorithms that are safe:</a:t>
            </a:r>
          </a:p>
          <a:p>
            <a:r>
              <a:rPr lang="en-US" sz="1400" dirty="0" smtClean="0"/>
              <a:t>Secure communications will move to symmetric encryption or hash algorithms, or perhaps lattice algorithms.</a:t>
            </a:r>
          </a:p>
          <a:p>
            <a:endParaRPr lang="en-US" sz="1400" dirty="0" smtClean="0"/>
          </a:p>
          <a:p>
            <a:r>
              <a:rPr lang="en-US" sz="1400" b="1" dirty="0" smtClean="0"/>
              <a:t>QKD will likely be more popular for the most sensitive communications</a:t>
            </a:r>
          </a:p>
          <a:p>
            <a:r>
              <a:rPr lang="en-US" sz="1400" dirty="0" smtClean="0"/>
              <a:t>Some governments and banks are already starting to use “Quantum Safe” algorithms, and this is expected to increase over the next decade.</a:t>
            </a:r>
          </a:p>
          <a:p>
            <a:endParaRPr lang="en-US" sz="1400" dirty="0" smtClean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3152140" cy="638573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-15" dirty="0"/>
              <a:t>Key</a:t>
            </a:r>
            <a:r>
              <a:rPr spc="25" dirty="0"/>
              <a:t> </a:t>
            </a:r>
            <a:r>
              <a:rPr spc="10" dirty="0"/>
              <a:t>ingredients</a:t>
            </a:r>
            <a:r>
              <a:rPr spc="20" dirty="0"/>
              <a:t> </a:t>
            </a:r>
            <a:r>
              <a:rPr spc="10" dirty="0"/>
              <a:t>of</a:t>
            </a:r>
            <a:r>
              <a:rPr spc="25" dirty="0"/>
              <a:t> </a:t>
            </a:r>
            <a:r>
              <a:rPr spc="15" dirty="0"/>
              <a:t>quantum</a:t>
            </a:r>
            <a:r>
              <a:rPr spc="25" dirty="0"/>
              <a:t> </a:t>
            </a:r>
            <a:r>
              <a:rPr spc="15"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301" y="354068"/>
            <a:ext cx="4192904" cy="2666748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 marR="218288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certain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bizarre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features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not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occur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standard,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“classical”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physics,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such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as: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Microsoft Sans Serif"/>
              <a:cs typeface="Microsoft Sans Serif"/>
            </a:endParaRPr>
          </a:p>
          <a:p>
            <a:pPr marL="265245" marR="15863" indent="-168791">
              <a:spcBef>
                <a:spcPts val="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Superposition.</a:t>
            </a:r>
            <a:r>
              <a:rPr sz="1000" spc="8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also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“mixture”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two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states.</a:t>
            </a:r>
            <a:r>
              <a:rPr sz="1000" spc="8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it,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either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B,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probabilistically.</a:t>
            </a:r>
            <a:endParaRPr sz="1000">
              <a:latin typeface="Microsoft Sans Serif"/>
              <a:cs typeface="Microsoft Sans Serif"/>
            </a:endParaRPr>
          </a:p>
          <a:p>
            <a:pPr marL="265245" indent="-169425">
              <a:spcBef>
                <a:spcPts val="93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Collapse.</a:t>
            </a:r>
            <a:r>
              <a:rPr sz="1000" spc="7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Any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further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will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give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same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result.</a:t>
            </a:r>
            <a:endParaRPr sz="1000">
              <a:latin typeface="Microsoft Sans Serif"/>
              <a:cs typeface="Microsoft Sans Serif"/>
            </a:endParaRPr>
          </a:p>
          <a:p>
            <a:pPr marL="265245" marR="57110" indent="-168791">
              <a:spcBef>
                <a:spcPts val="940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Entanglement.</a:t>
            </a:r>
            <a:r>
              <a:rPr sz="10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There </a:t>
            </a:r>
            <a:r>
              <a:rPr sz="1000" spc="-10" dirty="0">
                <a:latin typeface="Microsoft Sans Serif"/>
                <a:cs typeface="Microsoft Sans Serif"/>
              </a:rPr>
              <a:t>exist </a:t>
            </a:r>
            <a:r>
              <a:rPr sz="1000" spc="-5" dirty="0">
                <a:latin typeface="Microsoft Sans Serif"/>
                <a:cs typeface="Microsoft Sans Serif"/>
              </a:rPr>
              <a:t>systems of </a:t>
            </a:r>
            <a:r>
              <a:rPr sz="1000" spc="-10" dirty="0">
                <a:latin typeface="Microsoft Sans Serif"/>
                <a:cs typeface="Microsoft Sans Serif"/>
              </a:rPr>
              <a:t>multiple </a:t>
            </a:r>
            <a:r>
              <a:rPr sz="1000" spc="5" dirty="0">
                <a:latin typeface="Microsoft Sans Serif"/>
                <a:cs typeface="Microsoft Sans Serif"/>
              </a:rPr>
              <a:t>parts </a:t>
            </a:r>
            <a:r>
              <a:rPr sz="1000" spc="-5" dirty="0">
                <a:latin typeface="Microsoft Sans Serif"/>
                <a:cs typeface="Microsoft Sans Serif"/>
              </a:rPr>
              <a:t>which cannot be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described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only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terms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their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constituent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parts.</a:t>
            </a:r>
            <a:endParaRPr sz="1000">
              <a:latin typeface="Microsoft Sans Serif"/>
              <a:cs typeface="Microsoft Sans Serif"/>
            </a:endParaRPr>
          </a:p>
          <a:p>
            <a:pPr marL="265245" marR="5076" indent="-168791" algn="just">
              <a:spcBef>
                <a:spcPts val="935"/>
              </a:spcBef>
              <a:buClr>
                <a:srgbClr val="3333B2"/>
              </a:buClr>
              <a:buAutoNum type="arabicPeriod"/>
              <a:tabLst>
                <a:tab pos="265878" algn="l"/>
              </a:tabLst>
            </a:pPr>
            <a:r>
              <a:rPr sz="1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Uncertainty. </a:t>
            </a:r>
            <a:r>
              <a:rPr sz="1000" spc="-5" dirty="0">
                <a:latin typeface="Microsoft Sans Serif"/>
                <a:cs typeface="Microsoft Sans Serif"/>
              </a:rPr>
              <a:t>There are pairs of measurements where greater </a:t>
            </a:r>
            <a:r>
              <a:rPr sz="1000" dirty="0">
                <a:solidFill>
                  <a:srgbClr val="0000FF"/>
                </a:solidFill>
                <a:latin typeface="Microsoft Sans Serif"/>
                <a:cs typeface="Microsoft Sans Serif"/>
              </a:rPr>
              <a:t>certainty </a:t>
            </a:r>
            <a:r>
              <a:rPr sz="10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 the outcome of one measurement implies greater </a:t>
            </a:r>
            <a:r>
              <a:rPr sz="1000" dirty="0">
                <a:solidFill>
                  <a:srgbClr val="FF0000"/>
                </a:solidFill>
                <a:latin typeface="Microsoft Sans Serif"/>
                <a:cs typeface="Microsoft Sans Serif"/>
              </a:rPr>
              <a:t>uncertainty </a:t>
            </a:r>
            <a:r>
              <a:rPr sz="1000" spc="-5" dirty="0">
                <a:latin typeface="Microsoft Sans Serif"/>
                <a:cs typeface="Microsoft Sans Serif"/>
              </a:rPr>
              <a:t>of the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outcome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other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measurement.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Microsoft Sans Serif"/>
              <a:cs typeface="Microsoft Sans Serif"/>
            </a:endParaRPr>
          </a:p>
          <a:p>
            <a:pPr marL="12692" marR="173870"/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basic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idea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behind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computing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these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effects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our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advantage.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4/29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59814"/>
            <a:ext cx="4343350" cy="430887"/>
          </a:xfrm>
        </p:spPr>
        <p:txBody>
          <a:bodyPr>
            <a:normAutofit/>
          </a:bodyPr>
          <a:lstStyle/>
          <a:p>
            <a:r>
              <a:rPr lang="en-US" dirty="0"/>
              <a:t>Post-Quantum Algorithm Assessment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63575"/>
            <a:ext cx="2522366" cy="2472894"/>
          </a:xfrm>
          <a:prstGeom prst="rect">
            <a:avLst/>
          </a:prstGeom>
        </p:spPr>
      </p:pic>
      <p:grpSp>
        <p:nvGrpSpPr>
          <p:cNvPr id="3" name="Group 8"/>
          <p:cNvGrpSpPr/>
          <p:nvPr/>
        </p:nvGrpSpPr>
        <p:grpSpPr>
          <a:xfrm>
            <a:off x="3219450" y="1044575"/>
            <a:ext cx="865112" cy="1103052"/>
            <a:chOff x="9171646" y="2411112"/>
            <a:chExt cx="2287900" cy="2185864"/>
          </a:xfrm>
        </p:grpSpPr>
        <p:sp>
          <p:nvSpPr>
            <p:cNvPr id="7" name="Right Brace 6"/>
            <p:cNvSpPr/>
            <p:nvPr/>
          </p:nvSpPr>
          <p:spPr>
            <a:xfrm>
              <a:off x="9171646" y="2562114"/>
              <a:ext cx="253799" cy="20348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73169" y="2411112"/>
              <a:ext cx="2086377" cy="164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Grover’s Algorithm cuts these in 1/2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3219455" y="2187575"/>
            <a:ext cx="941311" cy="830997"/>
            <a:chOff x="9171646" y="2768958"/>
            <a:chExt cx="2489418" cy="1646746"/>
          </a:xfrm>
        </p:grpSpPr>
        <p:sp>
          <p:nvSpPr>
            <p:cNvPr id="11" name="Right Brace 10"/>
            <p:cNvSpPr/>
            <p:nvPr/>
          </p:nvSpPr>
          <p:spPr>
            <a:xfrm>
              <a:off x="9171646" y="2768958"/>
              <a:ext cx="288654" cy="153258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74687" y="2768958"/>
              <a:ext cx="2086377" cy="164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Shor’s Algorithm blasts these apart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59814"/>
            <a:ext cx="4038550" cy="430887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Case Studies     1.Smart Cities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34975"/>
            <a:ext cx="4278942" cy="241291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4" y="282575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2. Internet of Vehicles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9"/>
            <a:ext cx="4338762" cy="223131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206375"/>
            <a:ext cx="3886150" cy="215444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thinking post-quantum now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47651" y="739775"/>
            <a:ext cx="4078500" cy="1708525"/>
          </a:xfrm>
          <a:prstGeom prst="rect">
            <a:avLst/>
          </a:prstGeom>
        </p:spPr>
        <p:txBody>
          <a:bodyPr wrap="square" lIns="46081" tIns="23041" rIns="46081" bIns="23041">
            <a:spAutoFit/>
          </a:bodyPr>
          <a:lstStyle/>
          <a:p>
            <a:pPr marL="172804" indent="-172804">
              <a:buFont typeface="Wingdings" panose="05000000000000000000" pitchFamily="2" charset="2"/>
              <a:buChar char="Ø"/>
            </a:pPr>
            <a:r>
              <a:rPr lang="en-US" sz="1200" b="1" dirty="0"/>
              <a:t>It may take 5-10 years to replace infrastructure &amp; software</a:t>
            </a:r>
          </a:p>
          <a:p>
            <a:pPr marL="172804" indent="-172804">
              <a:buFont typeface="Wingdings" panose="05000000000000000000" pitchFamily="2" charset="2"/>
              <a:buChar char="Ø"/>
            </a:pPr>
            <a:r>
              <a:rPr lang="en-US" sz="1200" dirty="0"/>
              <a:t>It is good advice, I think, to start moving to a post-quantum secure world now.</a:t>
            </a:r>
          </a:p>
          <a:p>
            <a:endParaRPr lang="en-US" sz="1200" dirty="0"/>
          </a:p>
          <a:p>
            <a:r>
              <a:rPr lang="en-US" sz="1200" dirty="0"/>
              <a:t>Here is a good place to start</a:t>
            </a:r>
          </a:p>
          <a:p>
            <a:r>
              <a:rPr lang="en-US" dirty="0">
                <a:hlinkClick r:id="rId2"/>
              </a:rPr>
              <a:t>https://csrc.nist.gov/Projects/Post-Quantum-Cryptography</a:t>
            </a:r>
            <a:r>
              <a:rPr lang="en-US" dirty="0"/>
              <a:t> 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4" y="358775"/>
            <a:ext cx="2675255" cy="2154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901" y="832134"/>
            <a:ext cx="4254296" cy="2215991"/>
          </a:xfrm>
        </p:spPr>
        <p:txBody>
          <a:bodyPr/>
          <a:lstStyle/>
          <a:p>
            <a:r>
              <a:rPr lang="en-US" dirty="0" smtClean="0"/>
              <a:t>Lower </a:t>
            </a:r>
            <a:r>
              <a:rPr lang="en-US" dirty="0" err="1" smtClean="0"/>
              <a:t>dephasing</a:t>
            </a:r>
            <a:r>
              <a:rPr lang="en-US" dirty="0" smtClean="0"/>
              <a:t> and </a:t>
            </a:r>
            <a:r>
              <a:rPr lang="en-US" dirty="0" err="1" smtClean="0"/>
              <a:t>decoherence</a:t>
            </a:r>
            <a:r>
              <a:rPr lang="en-US" dirty="0" smtClean="0"/>
              <a:t> times </a:t>
            </a:r>
          </a:p>
          <a:p>
            <a:r>
              <a:rPr lang="en-US" dirty="0" smtClean="0"/>
              <a:t>More </a:t>
            </a:r>
            <a:r>
              <a:rPr lang="en-US" dirty="0" err="1" smtClean="0"/>
              <a:t>qubit</a:t>
            </a:r>
            <a:r>
              <a:rPr lang="en-US" dirty="0" smtClean="0"/>
              <a:t> systems: 64, 128, 192, 256. </a:t>
            </a:r>
          </a:p>
          <a:p>
            <a:r>
              <a:rPr lang="en-US" dirty="0" smtClean="0"/>
              <a:t>Non-cryogenic temperature </a:t>
            </a:r>
          </a:p>
          <a:p>
            <a:r>
              <a:rPr lang="en-US" dirty="0" smtClean="0"/>
              <a:t>Much greater connectivity </a:t>
            </a:r>
          </a:p>
          <a:p>
            <a:r>
              <a:rPr lang="en-US" dirty="0" smtClean="0"/>
              <a:t>Much lower error rate </a:t>
            </a:r>
          </a:p>
          <a:p>
            <a:r>
              <a:rPr lang="en-US" dirty="0" smtClean="0"/>
              <a:t>True fault tolerance </a:t>
            </a:r>
          </a:p>
          <a:p>
            <a:r>
              <a:rPr lang="en-US" dirty="0" smtClean="0"/>
              <a:t>Much lower cost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59817"/>
            <a:ext cx="1423670" cy="23274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400" spc="5" dirty="0">
                <a:solidFill>
                  <a:srgbClr val="3333B2"/>
                </a:solidFill>
                <a:latin typeface="Microsoft Sans Serif"/>
                <a:cs typeface="Microsoft Sans Serif"/>
              </a:rPr>
              <a:t>Schrödinger’s</a:t>
            </a:r>
            <a:r>
              <a:rPr sz="1400" spc="-10" dirty="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3333B2"/>
                </a:solidFill>
                <a:latin typeface="Microsoft Sans Serif"/>
                <a:cs typeface="Microsoft Sans Serif"/>
              </a:rPr>
              <a:t>cat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" y="528030"/>
            <a:ext cx="3959987" cy="21027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9036" y="2706648"/>
            <a:ext cx="930275" cy="89119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25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Wikipedia/Schrodinger’s</a:t>
            </a:r>
            <a:r>
              <a:rPr sz="50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cat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4479" y="3345051"/>
            <a:ext cx="3454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5/29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4" y="58218"/>
            <a:ext cx="3743325" cy="661207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692" marR="5076">
              <a:lnSpc>
                <a:spcPct val="106700"/>
              </a:lnSpc>
              <a:spcBef>
                <a:spcPts val="20"/>
              </a:spcBef>
            </a:pPr>
            <a:r>
              <a:rPr spc="15" dirty="0"/>
              <a:t>The</a:t>
            </a:r>
            <a:r>
              <a:rPr spc="25" dirty="0"/>
              <a:t> </a:t>
            </a:r>
            <a:r>
              <a:rPr spc="10" dirty="0"/>
              <a:t>qubit:</a:t>
            </a:r>
            <a:r>
              <a:rPr spc="120" dirty="0"/>
              <a:t> </a:t>
            </a:r>
            <a:r>
              <a:rPr spc="15" dirty="0"/>
              <a:t>the</a:t>
            </a:r>
            <a:r>
              <a:rPr spc="25" dirty="0"/>
              <a:t> </a:t>
            </a:r>
            <a:r>
              <a:rPr spc="10" dirty="0"/>
              <a:t>basic</a:t>
            </a:r>
            <a:r>
              <a:rPr spc="30" dirty="0"/>
              <a:t> </a:t>
            </a:r>
            <a:r>
              <a:rPr spc="5" dirty="0"/>
              <a:t>building-block</a:t>
            </a:r>
            <a:r>
              <a:rPr spc="25" dirty="0"/>
              <a:t> </a:t>
            </a:r>
            <a:r>
              <a:rPr spc="10" dirty="0"/>
              <a:t>of</a:t>
            </a:r>
            <a:r>
              <a:rPr spc="25" dirty="0"/>
              <a:t> </a:t>
            </a:r>
            <a:r>
              <a:rPr spc="15" dirty="0"/>
              <a:t>quantum </a:t>
            </a:r>
            <a:r>
              <a:rPr spc="-355" dirty="0"/>
              <a:t> </a:t>
            </a:r>
            <a:r>
              <a:rPr spc="15" dirty="0"/>
              <a:t>computers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601" y="642361"/>
            <a:ext cx="4144010" cy="1333049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277935" marR="211942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mechanics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deals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with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very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small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like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atoms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photons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(“particles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light”).</a:t>
            </a:r>
            <a:endParaRPr sz="1000">
              <a:latin typeface="Microsoft Sans Serif"/>
              <a:cs typeface="Microsoft Sans Serif"/>
            </a:endParaRPr>
          </a:p>
          <a:p>
            <a:pPr marL="135794">
              <a:spcBef>
                <a:spcPts val="290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system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which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two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distinct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called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qubit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  <a:p>
            <a:pPr marL="277935" marR="262706" indent="-142775">
              <a:spcBef>
                <a:spcPts val="2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27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Just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classical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operate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bits,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quantum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computers </a:t>
            </a:r>
            <a:r>
              <a:rPr sz="1000" spc="-254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operate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qubits.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50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25382" marR="17768"/>
            <a:r>
              <a:rPr sz="1000" spc="-15" dirty="0">
                <a:latin typeface="Microsoft Sans Serif"/>
                <a:cs typeface="Microsoft Sans Serif"/>
              </a:rPr>
              <a:t>For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example,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property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photon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polarisation</a:t>
            </a:r>
            <a:r>
              <a:rPr sz="1000" spc="-5" dirty="0">
                <a:latin typeface="Microsoft Sans Serif"/>
                <a:cs typeface="Microsoft Sans Serif"/>
              </a:rPr>
              <a:t>:</a:t>
            </a:r>
            <a:r>
              <a:rPr sz="1000" spc="7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photon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can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be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either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vertically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horizontally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polarised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(</a:t>
            </a:r>
            <a:r>
              <a:rPr sz="1000" i="1" spc="-5" dirty="0">
                <a:latin typeface="Arial"/>
                <a:cs typeface="Arial"/>
              </a:rPr>
              <a:t>↑</a:t>
            </a:r>
            <a:r>
              <a:rPr sz="1000" i="1" dirty="0">
                <a:latin typeface="Arial"/>
                <a:cs typeface="Arial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or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i="1" spc="-5" dirty="0">
                <a:latin typeface="Arial"/>
                <a:cs typeface="Arial"/>
              </a:rPr>
              <a:t>→</a:t>
            </a:r>
            <a:r>
              <a:rPr sz="1000" spc="-5" dirty="0">
                <a:latin typeface="Microsoft Sans Serif"/>
                <a:cs typeface="Microsoft Sans Serif"/>
              </a:rPr>
              <a:t>),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gives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us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qubit.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70" y="2203161"/>
            <a:ext cx="1068953" cy="5529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28684" y="2373447"/>
            <a:ext cx="185420" cy="166063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v</a:t>
            </a:r>
            <a:r>
              <a:rPr sz="1000" spc="-20" dirty="0">
                <a:latin typeface="Microsoft Sans Serif"/>
                <a:cs typeface="Microsoft Sans Serif"/>
              </a:rPr>
              <a:t>s</a:t>
            </a:r>
            <a:r>
              <a:rPr sz="1000" spc="-5" dirty="0"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26283" y="2209610"/>
            <a:ext cx="270510" cy="540385"/>
            <a:chOff x="2726283" y="2209606"/>
            <a:chExt cx="270510" cy="540385"/>
          </a:xfrm>
        </p:grpSpPr>
        <p:sp>
          <p:nvSpPr>
            <p:cNvPr id="7" name="object 7"/>
            <p:cNvSpPr/>
            <p:nvPr/>
          </p:nvSpPr>
          <p:spPr>
            <a:xfrm>
              <a:off x="2861284" y="2250095"/>
              <a:ext cx="0" cy="499745"/>
            </a:xfrm>
            <a:custGeom>
              <a:avLst/>
              <a:gdLst/>
              <a:ahLst/>
              <a:cxnLst/>
              <a:rect l="l" t="t" r="r" b="b"/>
              <a:pathLst>
                <a:path h="499744">
                  <a:moveTo>
                    <a:pt x="0" y="499517"/>
                  </a:moveTo>
                  <a:lnTo>
                    <a:pt x="0" y="0"/>
                  </a:lnTo>
                </a:path>
              </a:pathLst>
            </a:custGeom>
            <a:ln w="151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28893" y="2209606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0" y="64781"/>
                  </a:moveTo>
                  <a:lnTo>
                    <a:pt x="32390" y="40488"/>
                  </a:lnTo>
                  <a:lnTo>
                    <a:pt x="64781" y="64781"/>
                  </a:lnTo>
                  <a:lnTo>
                    <a:pt x="32390" y="0"/>
                  </a:lnTo>
                  <a:lnTo>
                    <a:pt x="0" y="64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6283" y="2344609"/>
              <a:ext cx="270002" cy="27000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401291" y="2344609"/>
            <a:ext cx="540385" cy="270510"/>
            <a:chOff x="3401291" y="2344609"/>
            <a:chExt cx="540385" cy="270510"/>
          </a:xfrm>
        </p:grpSpPr>
        <p:sp>
          <p:nvSpPr>
            <p:cNvPr id="11" name="object 11"/>
            <p:cNvSpPr/>
            <p:nvPr/>
          </p:nvSpPr>
          <p:spPr>
            <a:xfrm>
              <a:off x="3401291" y="2479610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5">
                  <a:moveTo>
                    <a:pt x="0" y="0"/>
                  </a:moveTo>
                  <a:lnTo>
                    <a:pt x="499518" y="0"/>
                  </a:lnTo>
                </a:path>
              </a:pathLst>
            </a:custGeom>
            <a:ln w="151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6516" y="244721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0" y="0"/>
                  </a:moveTo>
                  <a:lnTo>
                    <a:pt x="24293" y="32390"/>
                  </a:lnTo>
                  <a:lnTo>
                    <a:pt x="0" y="64781"/>
                  </a:lnTo>
                  <a:lnTo>
                    <a:pt x="64781" y="32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293" y="2344609"/>
              <a:ext cx="270003" cy="27000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813422" y="2384163"/>
            <a:ext cx="95885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3415" y="2385471"/>
            <a:ext cx="95885" cy="167502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684" y="2750565"/>
            <a:ext cx="737235" cy="89119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2692"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Pic:</a:t>
            </a:r>
            <a:r>
              <a:rPr sz="500" spc="20" dirty="0">
                <a:solidFill>
                  <a:srgbClr val="7F7F7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Microsoft Sans Serif"/>
                <a:cs typeface="Microsoft Sans Serif"/>
              </a:rPr>
              <a:t>coins-of-the-uk.co.uk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6/29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59814"/>
            <a:ext cx="2574290" cy="553344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z="1400" spc="10" dirty="0">
                <a:solidFill>
                  <a:srgbClr val="3333B2"/>
                </a:solidFill>
                <a:latin typeface="Microsoft Sans Serif"/>
                <a:cs typeface="Microsoft Sans Serif"/>
              </a:rPr>
              <a:t>Non-locality </a:t>
            </a:r>
            <a:r>
              <a:rPr sz="1400" spc="15" dirty="0">
                <a:solidFill>
                  <a:srgbClr val="3333B2"/>
                </a:solidFill>
                <a:latin typeface="Microsoft Sans Serif"/>
                <a:cs typeface="Microsoft Sans Serif"/>
              </a:rPr>
              <a:t>and entanglement</a:t>
            </a:r>
            <a:endParaRPr sz="1400">
              <a:latin typeface="Microsoft Sans Serif"/>
              <a:cs typeface="Microsoft Sans Serif"/>
            </a:endParaRPr>
          </a:p>
          <a:p>
            <a:pPr marL="120566">
              <a:spcBef>
                <a:spcPts val="1300"/>
              </a:spcBef>
            </a:pPr>
            <a:r>
              <a:rPr sz="1000" spc="-5" dirty="0">
                <a:latin typeface="Microsoft Sans Serif"/>
                <a:cs typeface="Microsoft Sans Serif"/>
              </a:rPr>
              <a:t>Imagine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have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pair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entangled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qubits: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000" y="636812"/>
            <a:ext cx="899921" cy="6539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15991" y="1395770"/>
            <a:ext cx="576580" cy="216535"/>
            <a:chOff x="2015991" y="1395766"/>
            <a:chExt cx="576580" cy="216535"/>
          </a:xfrm>
        </p:grpSpPr>
        <p:sp>
          <p:nvSpPr>
            <p:cNvPr id="5" name="object 5"/>
            <p:cNvSpPr/>
            <p:nvPr/>
          </p:nvSpPr>
          <p:spPr>
            <a:xfrm>
              <a:off x="2123993" y="1472137"/>
              <a:ext cx="360045" cy="63500"/>
            </a:xfrm>
            <a:custGeom>
              <a:avLst/>
              <a:gdLst/>
              <a:ahLst/>
              <a:cxnLst/>
              <a:rect l="l" t="t" r="r" b="b"/>
              <a:pathLst>
                <a:path w="360044" h="63500">
                  <a:moveTo>
                    <a:pt x="0" y="31631"/>
                  </a:moveTo>
                  <a:lnTo>
                    <a:pt x="10626" y="26689"/>
                  </a:lnTo>
                  <a:lnTo>
                    <a:pt x="19769" y="15815"/>
                  </a:lnTo>
                  <a:lnTo>
                    <a:pt x="28913" y="4942"/>
                  </a:lnTo>
                  <a:lnTo>
                    <a:pt x="39539" y="0"/>
                  </a:lnTo>
                  <a:lnTo>
                    <a:pt x="71171" y="31631"/>
                  </a:lnTo>
                  <a:lnTo>
                    <a:pt x="78738" y="43246"/>
                  </a:lnTo>
                  <a:lnTo>
                    <a:pt x="86433" y="53378"/>
                  </a:lnTo>
                  <a:lnTo>
                    <a:pt x="94406" y="60545"/>
                  </a:lnTo>
                  <a:lnTo>
                    <a:pt x="102803" y="63263"/>
                  </a:lnTo>
                  <a:lnTo>
                    <a:pt x="111200" y="60545"/>
                  </a:lnTo>
                  <a:lnTo>
                    <a:pt x="119172" y="53378"/>
                  </a:lnTo>
                  <a:lnTo>
                    <a:pt x="126868" y="43246"/>
                  </a:lnTo>
                  <a:lnTo>
                    <a:pt x="134435" y="31631"/>
                  </a:lnTo>
                  <a:lnTo>
                    <a:pt x="142001" y="20016"/>
                  </a:lnTo>
                  <a:lnTo>
                    <a:pt x="149697" y="9884"/>
                  </a:lnTo>
                  <a:lnTo>
                    <a:pt x="157669" y="2718"/>
                  </a:lnTo>
                  <a:lnTo>
                    <a:pt x="166066" y="0"/>
                  </a:lnTo>
                  <a:lnTo>
                    <a:pt x="174463" y="2718"/>
                  </a:lnTo>
                  <a:lnTo>
                    <a:pt x="182436" y="9884"/>
                  </a:lnTo>
                  <a:lnTo>
                    <a:pt x="190131" y="20016"/>
                  </a:lnTo>
                  <a:lnTo>
                    <a:pt x="197698" y="31631"/>
                  </a:lnTo>
                  <a:lnTo>
                    <a:pt x="205265" y="43246"/>
                  </a:lnTo>
                  <a:lnTo>
                    <a:pt x="212960" y="53378"/>
                  </a:lnTo>
                  <a:lnTo>
                    <a:pt x="220933" y="60545"/>
                  </a:lnTo>
                  <a:lnTo>
                    <a:pt x="229330" y="63263"/>
                  </a:lnTo>
                  <a:lnTo>
                    <a:pt x="237727" y="60545"/>
                  </a:lnTo>
                  <a:lnTo>
                    <a:pt x="245699" y="53378"/>
                  </a:lnTo>
                  <a:lnTo>
                    <a:pt x="253395" y="43246"/>
                  </a:lnTo>
                  <a:lnTo>
                    <a:pt x="260962" y="31631"/>
                  </a:lnTo>
                  <a:lnTo>
                    <a:pt x="268528" y="20016"/>
                  </a:lnTo>
                  <a:lnTo>
                    <a:pt x="276224" y="9884"/>
                  </a:lnTo>
                  <a:lnTo>
                    <a:pt x="284196" y="2718"/>
                  </a:lnTo>
                  <a:lnTo>
                    <a:pt x="292593" y="0"/>
                  </a:lnTo>
                  <a:lnTo>
                    <a:pt x="303220" y="4942"/>
                  </a:lnTo>
                  <a:lnTo>
                    <a:pt x="312363" y="15815"/>
                  </a:lnTo>
                  <a:lnTo>
                    <a:pt x="321507" y="26689"/>
                  </a:lnTo>
                  <a:lnTo>
                    <a:pt x="332133" y="31631"/>
                  </a:lnTo>
                  <a:lnTo>
                    <a:pt x="360004" y="31631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5991" y="1395766"/>
              <a:ext cx="216004" cy="216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5995" y="1395766"/>
              <a:ext cx="216004" cy="2160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7/29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18"/>
            <a:ext cx="3657550" cy="325077"/>
          </a:xfrm>
          <a:prstGeom prst="rect">
            <a:avLst/>
          </a:prstGeom>
        </p:spPr>
        <p:txBody>
          <a:bodyPr vert="horz" wrap="square" lIns="0" tIns="17133" rIns="0" bIns="0" rtlCol="0">
            <a:spAutoFit/>
          </a:bodyPr>
          <a:lstStyle/>
          <a:p>
            <a:pPr marL="12692">
              <a:spcBef>
                <a:spcPts val="135"/>
              </a:spcBef>
            </a:pPr>
            <a:r>
              <a:rPr spc="10" dirty="0"/>
              <a:t>Non-locality </a:t>
            </a:r>
            <a:r>
              <a:rPr spc="15" dirty="0"/>
              <a:t>and</a:t>
            </a:r>
            <a:r>
              <a:rPr spc="10" dirty="0"/>
              <a:t> </a:t>
            </a:r>
            <a:r>
              <a:rPr spc="15" dirty="0"/>
              <a:t>entanglement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01" y="636812"/>
            <a:ext cx="899921" cy="6539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3996" y="651159"/>
            <a:ext cx="899769" cy="6251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5994" y="1395770"/>
            <a:ext cx="3456304" cy="216535"/>
            <a:chOff x="575994" y="1395766"/>
            <a:chExt cx="3456304" cy="216535"/>
          </a:xfrm>
        </p:grpSpPr>
        <p:sp>
          <p:nvSpPr>
            <p:cNvPr id="6" name="object 6"/>
            <p:cNvSpPr/>
            <p:nvPr/>
          </p:nvSpPr>
          <p:spPr>
            <a:xfrm>
              <a:off x="683996" y="1472137"/>
              <a:ext cx="3240405" cy="63500"/>
            </a:xfrm>
            <a:custGeom>
              <a:avLst/>
              <a:gdLst/>
              <a:ahLst/>
              <a:cxnLst/>
              <a:rect l="l" t="t" r="r" b="b"/>
              <a:pathLst>
                <a:path w="3240404" h="63500">
                  <a:moveTo>
                    <a:pt x="0" y="31631"/>
                  </a:moveTo>
                  <a:lnTo>
                    <a:pt x="10626" y="26689"/>
                  </a:lnTo>
                  <a:lnTo>
                    <a:pt x="19769" y="15815"/>
                  </a:lnTo>
                  <a:lnTo>
                    <a:pt x="28913" y="4942"/>
                  </a:lnTo>
                  <a:lnTo>
                    <a:pt x="39539" y="0"/>
                  </a:lnTo>
                  <a:lnTo>
                    <a:pt x="71171" y="31631"/>
                  </a:lnTo>
                  <a:lnTo>
                    <a:pt x="78738" y="43246"/>
                  </a:lnTo>
                  <a:lnTo>
                    <a:pt x="86433" y="53378"/>
                  </a:lnTo>
                  <a:lnTo>
                    <a:pt x="94406" y="60545"/>
                  </a:lnTo>
                  <a:lnTo>
                    <a:pt x="102803" y="63263"/>
                  </a:lnTo>
                  <a:lnTo>
                    <a:pt x="111200" y="60545"/>
                  </a:lnTo>
                  <a:lnTo>
                    <a:pt x="119172" y="53378"/>
                  </a:lnTo>
                  <a:lnTo>
                    <a:pt x="126868" y="43246"/>
                  </a:lnTo>
                  <a:lnTo>
                    <a:pt x="134434" y="31631"/>
                  </a:lnTo>
                  <a:lnTo>
                    <a:pt x="142001" y="20016"/>
                  </a:lnTo>
                  <a:lnTo>
                    <a:pt x="149697" y="9884"/>
                  </a:lnTo>
                  <a:lnTo>
                    <a:pt x="157669" y="2718"/>
                  </a:lnTo>
                  <a:lnTo>
                    <a:pt x="166066" y="0"/>
                  </a:lnTo>
                  <a:lnTo>
                    <a:pt x="174463" y="2718"/>
                  </a:lnTo>
                  <a:lnTo>
                    <a:pt x="182436" y="9884"/>
                  </a:lnTo>
                  <a:lnTo>
                    <a:pt x="190131" y="20016"/>
                  </a:lnTo>
                  <a:lnTo>
                    <a:pt x="197698" y="31631"/>
                  </a:lnTo>
                  <a:lnTo>
                    <a:pt x="205265" y="43246"/>
                  </a:lnTo>
                  <a:lnTo>
                    <a:pt x="212960" y="53378"/>
                  </a:lnTo>
                  <a:lnTo>
                    <a:pt x="220933" y="60545"/>
                  </a:lnTo>
                  <a:lnTo>
                    <a:pt x="229330" y="63263"/>
                  </a:lnTo>
                  <a:lnTo>
                    <a:pt x="237727" y="60545"/>
                  </a:lnTo>
                  <a:lnTo>
                    <a:pt x="245699" y="53378"/>
                  </a:lnTo>
                  <a:lnTo>
                    <a:pt x="253395" y="43246"/>
                  </a:lnTo>
                  <a:lnTo>
                    <a:pt x="260962" y="31631"/>
                  </a:lnTo>
                  <a:lnTo>
                    <a:pt x="268528" y="20016"/>
                  </a:lnTo>
                  <a:lnTo>
                    <a:pt x="276224" y="9884"/>
                  </a:lnTo>
                  <a:lnTo>
                    <a:pt x="284196" y="2718"/>
                  </a:lnTo>
                  <a:lnTo>
                    <a:pt x="292594" y="0"/>
                  </a:lnTo>
                  <a:lnTo>
                    <a:pt x="300990" y="2718"/>
                  </a:lnTo>
                  <a:lnTo>
                    <a:pt x="308963" y="9884"/>
                  </a:lnTo>
                  <a:lnTo>
                    <a:pt x="316658" y="20016"/>
                  </a:lnTo>
                  <a:lnTo>
                    <a:pt x="324225" y="31631"/>
                  </a:lnTo>
                  <a:lnTo>
                    <a:pt x="331792" y="43246"/>
                  </a:lnTo>
                  <a:lnTo>
                    <a:pt x="339488" y="53378"/>
                  </a:lnTo>
                  <a:lnTo>
                    <a:pt x="347460" y="60545"/>
                  </a:lnTo>
                  <a:lnTo>
                    <a:pt x="355857" y="63263"/>
                  </a:lnTo>
                  <a:lnTo>
                    <a:pt x="364254" y="60545"/>
                  </a:lnTo>
                  <a:lnTo>
                    <a:pt x="372226" y="53378"/>
                  </a:lnTo>
                  <a:lnTo>
                    <a:pt x="379922" y="43246"/>
                  </a:lnTo>
                  <a:lnTo>
                    <a:pt x="387489" y="31631"/>
                  </a:lnTo>
                  <a:lnTo>
                    <a:pt x="395056" y="20016"/>
                  </a:lnTo>
                  <a:lnTo>
                    <a:pt x="402751" y="9884"/>
                  </a:lnTo>
                  <a:lnTo>
                    <a:pt x="410724" y="2718"/>
                  </a:lnTo>
                  <a:lnTo>
                    <a:pt x="419121" y="0"/>
                  </a:lnTo>
                  <a:lnTo>
                    <a:pt x="427518" y="2718"/>
                  </a:lnTo>
                  <a:lnTo>
                    <a:pt x="435490" y="9884"/>
                  </a:lnTo>
                  <a:lnTo>
                    <a:pt x="443186" y="20016"/>
                  </a:lnTo>
                  <a:lnTo>
                    <a:pt x="450752" y="31631"/>
                  </a:lnTo>
                  <a:lnTo>
                    <a:pt x="458319" y="43246"/>
                  </a:lnTo>
                  <a:lnTo>
                    <a:pt x="466015" y="53378"/>
                  </a:lnTo>
                  <a:lnTo>
                    <a:pt x="473987" y="60545"/>
                  </a:lnTo>
                  <a:lnTo>
                    <a:pt x="482384" y="63263"/>
                  </a:lnTo>
                  <a:lnTo>
                    <a:pt x="490781" y="60545"/>
                  </a:lnTo>
                  <a:lnTo>
                    <a:pt x="498753" y="53378"/>
                  </a:lnTo>
                  <a:lnTo>
                    <a:pt x="506449" y="43246"/>
                  </a:lnTo>
                  <a:lnTo>
                    <a:pt x="514016" y="31631"/>
                  </a:lnTo>
                  <a:lnTo>
                    <a:pt x="521583" y="20016"/>
                  </a:lnTo>
                  <a:lnTo>
                    <a:pt x="529278" y="9884"/>
                  </a:lnTo>
                  <a:lnTo>
                    <a:pt x="537251" y="2718"/>
                  </a:lnTo>
                  <a:lnTo>
                    <a:pt x="545648" y="0"/>
                  </a:lnTo>
                  <a:lnTo>
                    <a:pt x="554045" y="2718"/>
                  </a:lnTo>
                  <a:lnTo>
                    <a:pt x="562017" y="9884"/>
                  </a:lnTo>
                  <a:lnTo>
                    <a:pt x="569713" y="20016"/>
                  </a:lnTo>
                  <a:lnTo>
                    <a:pt x="577280" y="31631"/>
                  </a:lnTo>
                  <a:lnTo>
                    <a:pt x="584846" y="43246"/>
                  </a:lnTo>
                  <a:lnTo>
                    <a:pt x="592542" y="53378"/>
                  </a:lnTo>
                  <a:lnTo>
                    <a:pt x="600514" y="60545"/>
                  </a:lnTo>
                  <a:lnTo>
                    <a:pt x="608911" y="63263"/>
                  </a:lnTo>
                  <a:lnTo>
                    <a:pt x="617308" y="60545"/>
                  </a:lnTo>
                  <a:lnTo>
                    <a:pt x="625281" y="53378"/>
                  </a:lnTo>
                  <a:lnTo>
                    <a:pt x="632976" y="43246"/>
                  </a:lnTo>
                  <a:lnTo>
                    <a:pt x="640543" y="31631"/>
                  </a:lnTo>
                  <a:lnTo>
                    <a:pt x="648110" y="20016"/>
                  </a:lnTo>
                  <a:lnTo>
                    <a:pt x="655806" y="9884"/>
                  </a:lnTo>
                  <a:lnTo>
                    <a:pt x="663778" y="2718"/>
                  </a:lnTo>
                  <a:lnTo>
                    <a:pt x="672175" y="0"/>
                  </a:lnTo>
                  <a:lnTo>
                    <a:pt x="680572" y="2718"/>
                  </a:lnTo>
                  <a:lnTo>
                    <a:pt x="688544" y="9884"/>
                  </a:lnTo>
                  <a:lnTo>
                    <a:pt x="696240" y="20016"/>
                  </a:lnTo>
                  <a:lnTo>
                    <a:pt x="703807" y="31631"/>
                  </a:lnTo>
                  <a:lnTo>
                    <a:pt x="711374" y="43246"/>
                  </a:lnTo>
                  <a:lnTo>
                    <a:pt x="719069" y="53378"/>
                  </a:lnTo>
                  <a:lnTo>
                    <a:pt x="727041" y="60545"/>
                  </a:lnTo>
                  <a:lnTo>
                    <a:pt x="735438" y="63263"/>
                  </a:lnTo>
                  <a:lnTo>
                    <a:pt x="743835" y="60545"/>
                  </a:lnTo>
                  <a:lnTo>
                    <a:pt x="751808" y="53378"/>
                  </a:lnTo>
                  <a:lnTo>
                    <a:pt x="759504" y="43246"/>
                  </a:lnTo>
                  <a:lnTo>
                    <a:pt x="767070" y="31631"/>
                  </a:lnTo>
                  <a:lnTo>
                    <a:pt x="774637" y="20016"/>
                  </a:lnTo>
                  <a:lnTo>
                    <a:pt x="782333" y="9884"/>
                  </a:lnTo>
                  <a:lnTo>
                    <a:pt x="790305" y="2718"/>
                  </a:lnTo>
                  <a:lnTo>
                    <a:pt x="798702" y="0"/>
                  </a:lnTo>
                  <a:lnTo>
                    <a:pt x="807099" y="2718"/>
                  </a:lnTo>
                  <a:lnTo>
                    <a:pt x="815071" y="9884"/>
                  </a:lnTo>
                  <a:lnTo>
                    <a:pt x="822767" y="20016"/>
                  </a:lnTo>
                  <a:lnTo>
                    <a:pt x="830334" y="31631"/>
                  </a:lnTo>
                  <a:lnTo>
                    <a:pt x="837901" y="43246"/>
                  </a:lnTo>
                  <a:lnTo>
                    <a:pt x="845596" y="53378"/>
                  </a:lnTo>
                  <a:lnTo>
                    <a:pt x="853569" y="60545"/>
                  </a:lnTo>
                  <a:lnTo>
                    <a:pt x="861966" y="63263"/>
                  </a:lnTo>
                  <a:lnTo>
                    <a:pt x="870363" y="60545"/>
                  </a:lnTo>
                  <a:lnTo>
                    <a:pt x="878335" y="53378"/>
                  </a:lnTo>
                  <a:lnTo>
                    <a:pt x="886031" y="43246"/>
                  </a:lnTo>
                  <a:lnTo>
                    <a:pt x="893598" y="31631"/>
                  </a:lnTo>
                  <a:lnTo>
                    <a:pt x="901164" y="20016"/>
                  </a:lnTo>
                  <a:lnTo>
                    <a:pt x="908860" y="9884"/>
                  </a:lnTo>
                  <a:lnTo>
                    <a:pt x="916832" y="2718"/>
                  </a:lnTo>
                  <a:lnTo>
                    <a:pt x="925229" y="0"/>
                  </a:lnTo>
                  <a:lnTo>
                    <a:pt x="933626" y="2718"/>
                  </a:lnTo>
                  <a:lnTo>
                    <a:pt x="941599" y="9884"/>
                  </a:lnTo>
                  <a:lnTo>
                    <a:pt x="949294" y="20016"/>
                  </a:lnTo>
                  <a:lnTo>
                    <a:pt x="956861" y="31631"/>
                  </a:lnTo>
                  <a:lnTo>
                    <a:pt x="964428" y="43246"/>
                  </a:lnTo>
                  <a:lnTo>
                    <a:pt x="972123" y="53378"/>
                  </a:lnTo>
                  <a:lnTo>
                    <a:pt x="980096" y="60545"/>
                  </a:lnTo>
                  <a:lnTo>
                    <a:pt x="988493" y="63263"/>
                  </a:lnTo>
                  <a:lnTo>
                    <a:pt x="996890" y="60545"/>
                  </a:lnTo>
                  <a:lnTo>
                    <a:pt x="1004862" y="53378"/>
                  </a:lnTo>
                  <a:lnTo>
                    <a:pt x="1012558" y="43246"/>
                  </a:lnTo>
                  <a:lnTo>
                    <a:pt x="1020125" y="31631"/>
                  </a:lnTo>
                  <a:lnTo>
                    <a:pt x="1027691" y="20016"/>
                  </a:lnTo>
                  <a:lnTo>
                    <a:pt x="1035387" y="9884"/>
                  </a:lnTo>
                  <a:lnTo>
                    <a:pt x="1043359" y="2718"/>
                  </a:lnTo>
                  <a:lnTo>
                    <a:pt x="1051756" y="0"/>
                  </a:lnTo>
                  <a:lnTo>
                    <a:pt x="1060153" y="2718"/>
                  </a:lnTo>
                  <a:lnTo>
                    <a:pt x="1068126" y="9884"/>
                  </a:lnTo>
                  <a:lnTo>
                    <a:pt x="1075821" y="20016"/>
                  </a:lnTo>
                  <a:lnTo>
                    <a:pt x="1083388" y="31631"/>
                  </a:lnTo>
                  <a:lnTo>
                    <a:pt x="1090955" y="43246"/>
                  </a:lnTo>
                  <a:lnTo>
                    <a:pt x="1098651" y="53378"/>
                  </a:lnTo>
                  <a:lnTo>
                    <a:pt x="1106623" y="60545"/>
                  </a:lnTo>
                  <a:lnTo>
                    <a:pt x="1115020" y="63263"/>
                  </a:lnTo>
                  <a:lnTo>
                    <a:pt x="1123417" y="60545"/>
                  </a:lnTo>
                  <a:lnTo>
                    <a:pt x="1131389" y="53378"/>
                  </a:lnTo>
                  <a:lnTo>
                    <a:pt x="1139085" y="43246"/>
                  </a:lnTo>
                  <a:lnTo>
                    <a:pt x="1146652" y="31631"/>
                  </a:lnTo>
                  <a:lnTo>
                    <a:pt x="1154219" y="20016"/>
                  </a:lnTo>
                  <a:lnTo>
                    <a:pt x="1161914" y="9884"/>
                  </a:lnTo>
                  <a:lnTo>
                    <a:pt x="1169887" y="2718"/>
                  </a:lnTo>
                  <a:lnTo>
                    <a:pt x="1178284" y="0"/>
                  </a:lnTo>
                  <a:lnTo>
                    <a:pt x="1186680" y="2718"/>
                  </a:lnTo>
                  <a:lnTo>
                    <a:pt x="1194653" y="9884"/>
                  </a:lnTo>
                  <a:lnTo>
                    <a:pt x="1202349" y="20016"/>
                  </a:lnTo>
                  <a:lnTo>
                    <a:pt x="1209915" y="31631"/>
                  </a:lnTo>
                  <a:lnTo>
                    <a:pt x="1217482" y="43246"/>
                  </a:lnTo>
                  <a:lnTo>
                    <a:pt x="1225178" y="53378"/>
                  </a:lnTo>
                  <a:lnTo>
                    <a:pt x="1233150" y="60545"/>
                  </a:lnTo>
                  <a:lnTo>
                    <a:pt x="1241547" y="63263"/>
                  </a:lnTo>
                  <a:lnTo>
                    <a:pt x="1249944" y="60545"/>
                  </a:lnTo>
                  <a:lnTo>
                    <a:pt x="1257916" y="53378"/>
                  </a:lnTo>
                  <a:lnTo>
                    <a:pt x="1265612" y="43246"/>
                  </a:lnTo>
                  <a:lnTo>
                    <a:pt x="1273179" y="31631"/>
                  </a:lnTo>
                  <a:lnTo>
                    <a:pt x="1280746" y="20016"/>
                  </a:lnTo>
                  <a:lnTo>
                    <a:pt x="1288441" y="9884"/>
                  </a:lnTo>
                  <a:lnTo>
                    <a:pt x="1296414" y="2718"/>
                  </a:lnTo>
                  <a:lnTo>
                    <a:pt x="1304811" y="0"/>
                  </a:lnTo>
                  <a:lnTo>
                    <a:pt x="1313208" y="2718"/>
                  </a:lnTo>
                  <a:lnTo>
                    <a:pt x="1321180" y="9884"/>
                  </a:lnTo>
                  <a:lnTo>
                    <a:pt x="1328876" y="20016"/>
                  </a:lnTo>
                  <a:lnTo>
                    <a:pt x="1336443" y="31631"/>
                  </a:lnTo>
                  <a:lnTo>
                    <a:pt x="1344009" y="43246"/>
                  </a:lnTo>
                  <a:lnTo>
                    <a:pt x="1351705" y="53378"/>
                  </a:lnTo>
                  <a:lnTo>
                    <a:pt x="1359677" y="60545"/>
                  </a:lnTo>
                  <a:lnTo>
                    <a:pt x="1368074" y="63263"/>
                  </a:lnTo>
                  <a:lnTo>
                    <a:pt x="1376471" y="60545"/>
                  </a:lnTo>
                  <a:lnTo>
                    <a:pt x="1384444" y="53378"/>
                  </a:lnTo>
                  <a:lnTo>
                    <a:pt x="1392139" y="43246"/>
                  </a:lnTo>
                  <a:lnTo>
                    <a:pt x="1399706" y="31631"/>
                  </a:lnTo>
                  <a:lnTo>
                    <a:pt x="1407273" y="20016"/>
                  </a:lnTo>
                  <a:lnTo>
                    <a:pt x="1414969" y="9884"/>
                  </a:lnTo>
                  <a:lnTo>
                    <a:pt x="1422941" y="2718"/>
                  </a:lnTo>
                  <a:lnTo>
                    <a:pt x="1431338" y="0"/>
                  </a:lnTo>
                  <a:lnTo>
                    <a:pt x="1439735" y="2718"/>
                  </a:lnTo>
                  <a:lnTo>
                    <a:pt x="1447707" y="9884"/>
                  </a:lnTo>
                  <a:lnTo>
                    <a:pt x="1455403" y="20016"/>
                  </a:lnTo>
                  <a:lnTo>
                    <a:pt x="1462970" y="31631"/>
                  </a:lnTo>
                  <a:lnTo>
                    <a:pt x="1470536" y="43246"/>
                  </a:lnTo>
                  <a:lnTo>
                    <a:pt x="1478232" y="53378"/>
                  </a:lnTo>
                  <a:lnTo>
                    <a:pt x="1486204" y="60545"/>
                  </a:lnTo>
                  <a:lnTo>
                    <a:pt x="1494602" y="63263"/>
                  </a:lnTo>
                  <a:lnTo>
                    <a:pt x="1502998" y="60545"/>
                  </a:lnTo>
                  <a:lnTo>
                    <a:pt x="1510971" y="53378"/>
                  </a:lnTo>
                  <a:lnTo>
                    <a:pt x="1518666" y="43246"/>
                  </a:lnTo>
                  <a:lnTo>
                    <a:pt x="1526233" y="31631"/>
                  </a:lnTo>
                  <a:lnTo>
                    <a:pt x="1533800" y="20016"/>
                  </a:lnTo>
                  <a:lnTo>
                    <a:pt x="1541496" y="9884"/>
                  </a:lnTo>
                  <a:lnTo>
                    <a:pt x="1549468" y="2718"/>
                  </a:lnTo>
                  <a:lnTo>
                    <a:pt x="1557865" y="0"/>
                  </a:lnTo>
                  <a:lnTo>
                    <a:pt x="1566262" y="2718"/>
                  </a:lnTo>
                  <a:lnTo>
                    <a:pt x="1574234" y="9884"/>
                  </a:lnTo>
                  <a:lnTo>
                    <a:pt x="1581930" y="20016"/>
                  </a:lnTo>
                  <a:lnTo>
                    <a:pt x="1589497" y="31631"/>
                  </a:lnTo>
                  <a:lnTo>
                    <a:pt x="1597064" y="43246"/>
                  </a:lnTo>
                  <a:lnTo>
                    <a:pt x="1604759" y="53378"/>
                  </a:lnTo>
                  <a:lnTo>
                    <a:pt x="1612732" y="60545"/>
                  </a:lnTo>
                  <a:lnTo>
                    <a:pt x="1621129" y="63263"/>
                  </a:lnTo>
                  <a:lnTo>
                    <a:pt x="1629526" y="60545"/>
                  </a:lnTo>
                  <a:lnTo>
                    <a:pt x="1637498" y="53378"/>
                  </a:lnTo>
                  <a:lnTo>
                    <a:pt x="1645194" y="43246"/>
                  </a:lnTo>
                  <a:lnTo>
                    <a:pt x="1652760" y="31631"/>
                  </a:lnTo>
                  <a:lnTo>
                    <a:pt x="1660327" y="20016"/>
                  </a:lnTo>
                  <a:lnTo>
                    <a:pt x="1668023" y="9884"/>
                  </a:lnTo>
                  <a:lnTo>
                    <a:pt x="1675995" y="2718"/>
                  </a:lnTo>
                  <a:lnTo>
                    <a:pt x="1684392" y="0"/>
                  </a:lnTo>
                  <a:lnTo>
                    <a:pt x="1692789" y="2718"/>
                  </a:lnTo>
                  <a:lnTo>
                    <a:pt x="1700762" y="9884"/>
                  </a:lnTo>
                  <a:lnTo>
                    <a:pt x="1708457" y="20016"/>
                  </a:lnTo>
                  <a:lnTo>
                    <a:pt x="1716024" y="31631"/>
                  </a:lnTo>
                  <a:lnTo>
                    <a:pt x="1723591" y="43246"/>
                  </a:lnTo>
                  <a:lnTo>
                    <a:pt x="1731286" y="53378"/>
                  </a:lnTo>
                  <a:lnTo>
                    <a:pt x="1739259" y="60545"/>
                  </a:lnTo>
                  <a:lnTo>
                    <a:pt x="1747656" y="63263"/>
                  </a:lnTo>
                  <a:lnTo>
                    <a:pt x="1756053" y="60545"/>
                  </a:lnTo>
                  <a:lnTo>
                    <a:pt x="1764025" y="53378"/>
                  </a:lnTo>
                  <a:lnTo>
                    <a:pt x="1771721" y="43246"/>
                  </a:lnTo>
                  <a:lnTo>
                    <a:pt x="1779288" y="31631"/>
                  </a:lnTo>
                  <a:lnTo>
                    <a:pt x="1786854" y="20016"/>
                  </a:lnTo>
                  <a:lnTo>
                    <a:pt x="1794550" y="9884"/>
                  </a:lnTo>
                  <a:lnTo>
                    <a:pt x="1802522" y="2718"/>
                  </a:lnTo>
                  <a:lnTo>
                    <a:pt x="1810919" y="0"/>
                  </a:lnTo>
                  <a:lnTo>
                    <a:pt x="1819316" y="2718"/>
                  </a:lnTo>
                  <a:lnTo>
                    <a:pt x="1827289" y="9884"/>
                  </a:lnTo>
                  <a:lnTo>
                    <a:pt x="1834984" y="20016"/>
                  </a:lnTo>
                  <a:lnTo>
                    <a:pt x="1842551" y="31631"/>
                  </a:lnTo>
                  <a:lnTo>
                    <a:pt x="1850118" y="43246"/>
                  </a:lnTo>
                  <a:lnTo>
                    <a:pt x="1857814" y="53378"/>
                  </a:lnTo>
                  <a:lnTo>
                    <a:pt x="1865786" y="60545"/>
                  </a:lnTo>
                  <a:lnTo>
                    <a:pt x="1874183" y="63263"/>
                  </a:lnTo>
                  <a:lnTo>
                    <a:pt x="1882580" y="60545"/>
                  </a:lnTo>
                  <a:lnTo>
                    <a:pt x="1890552" y="53378"/>
                  </a:lnTo>
                  <a:lnTo>
                    <a:pt x="1898248" y="43246"/>
                  </a:lnTo>
                  <a:lnTo>
                    <a:pt x="1905815" y="31631"/>
                  </a:lnTo>
                  <a:lnTo>
                    <a:pt x="1913382" y="20016"/>
                  </a:lnTo>
                  <a:lnTo>
                    <a:pt x="1921077" y="9884"/>
                  </a:lnTo>
                  <a:lnTo>
                    <a:pt x="1929050" y="2718"/>
                  </a:lnTo>
                  <a:lnTo>
                    <a:pt x="1937447" y="0"/>
                  </a:lnTo>
                  <a:lnTo>
                    <a:pt x="1945843" y="2718"/>
                  </a:lnTo>
                  <a:lnTo>
                    <a:pt x="1953816" y="9884"/>
                  </a:lnTo>
                  <a:lnTo>
                    <a:pt x="1961512" y="20016"/>
                  </a:lnTo>
                  <a:lnTo>
                    <a:pt x="1969078" y="31631"/>
                  </a:lnTo>
                  <a:lnTo>
                    <a:pt x="1976645" y="43246"/>
                  </a:lnTo>
                  <a:lnTo>
                    <a:pt x="1984341" y="53378"/>
                  </a:lnTo>
                  <a:lnTo>
                    <a:pt x="1992313" y="60545"/>
                  </a:lnTo>
                  <a:lnTo>
                    <a:pt x="2000710" y="63263"/>
                  </a:lnTo>
                  <a:lnTo>
                    <a:pt x="2009107" y="60545"/>
                  </a:lnTo>
                  <a:lnTo>
                    <a:pt x="2017079" y="53378"/>
                  </a:lnTo>
                  <a:lnTo>
                    <a:pt x="2024775" y="43246"/>
                  </a:lnTo>
                  <a:lnTo>
                    <a:pt x="2032342" y="31631"/>
                  </a:lnTo>
                  <a:lnTo>
                    <a:pt x="2039909" y="20016"/>
                  </a:lnTo>
                  <a:lnTo>
                    <a:pt x="2047604" y="9884"/>
                  </a:lnTo>
                  <a:lnTo>
                    <a:pt x="2055577" y="2718"/>
                  </a:lnTo>
                  <a:lnTo>
                    <a:pt x="2063974" y="0"/>
                  </a:lnTo>
                  <a:lnTo>
                    <a:pt x="2072371" y="2718"/>
                  </a:lnTo>
                  <a:lnTo>
                    <a:pt x="2080343" y="9884"/>
                  </a:lnTo>
                  <a:lnTo>
                    <a:pt x="2088039" y="20016"/>
                  </a:lnTo>
                  <a:lnTo>
                    <a:pt x="2095606" y="31631"/>
                  </a:lnTo>
                  <a:lnTo>
                    <a:pt x="2103172" y="43246"/>
                  </a:lnTo>
                  <a:lnTo>
                    <a:pt x="2110868" y="53378"/>
                  </a:lnTo>
                  <a:lnTo>
                    <a:pt x="2118840" y="60545"/>
                  </a:lnTo>
                  <a:lnTo>
                    <a:pt x="2127237" y="63263"/>
                  </a:lnTo>
                  <a:lnTo>
                    <a:pt x="2135634" y="60545"/>
                  </a:lnTo>
                  <a:lnTo>
                    <a:pt x="2143607" y="53378"/>
                  </a:lnTo>
                  <a:lnTo>
                    <a:pt x="2151302" y="43246"/>
                  </a:lnTo>
                  <a:lnTo>
                    <a:pt x="2158869" y="31631"/>
                  </a:lnTo>
                  <a:lnTo>
                    <a:pt x="2166436" y="20016"/>
                  </a:lnTo>
                  <a:lnTo>
                    <a:pt x="2174131" y="9884"/>
                  </a:lnTo>
                  <a:lnTo>
                    <a:pt x="2182104" y="2718"/>
                  </a:lnTo>
                  <a:lnTo>
                    <a:pt x="2190501" y="0"/>
                  </a:lnTo>
                  <a:lnTo>
                    <a:pt x="2198898" y="2718"/>
                  </a:lnTo>
                  <a:lnTo>
                    <a:pt x="2206870" y="9884"/>
                  </a:lnTo>
                  <a:lnTo>
                    <a:pt x="2214566" y="20016"/>
                  </a:lnTo>
                  <a:lnTo>
                    <a:pt x="2222133" y="31631"/>
                  </a:lnTo>
                  <a:lnTo>
                    <a:pt x="2229699" y="43246"/>
                  </a:lnTo>
                  <a:lnTo>
                    <a:pt x="2237395" y="53378"/>
                  </a:lnTo>
                  <a:lnTo>
                    <a:pt x="2245367" y="60545"/>
                  </a:lnTo>
                  <a:lnTo>
                    <a:pt x="2253764" y="63263"/>
                  </a:lnTo>
                  <a:lnTo>
                    <a:pt x="2262161" y="60545"/>
                  </a:lnTo>
                  <a:lnTo>
                    <a:pt x="2270134" y="53378"/>
                  </a:lnTo>
                  <a:lnTo>
                    <a:pt x="2277829" y="43246"/>
                  </a:lnTo>
                  <a:lnTo>
                    <a:pt x="2285396" y="31631"/>
                  </a:lnTo>
                  <a:lnTo>
                    <a:pt x="2292963" y="20016"/>
                  </a:lnTo>
                  <a:lnTo>
                    <a:pt x="2300659" y="9884"/>
                  </a:lnTo>
                  <a:lnTo>
                    <a:pt x="2308631" y="2718"/>
                  </a:lnTo>
                  <a:lnTo>
                    <a:pt x="2317028" y="0"/>
                  </a:lnTo>
                  <a:lnTo>
                    <a:pt x="2325425" y="2718"/>
                  </a:lnTo>
                  <a:lnTo>
                    <a:pt x="2333397" y="9884"/>
                  </a:lnTo>
                  <a:lnTo>
                    <a:pt x="2341093" y="20016"/>
                  </a:lnTo>
                  <a:lnTo>
                    <a:pt x="2348660" y="31631"/>
                  </a:lnTo>
                  <a:lnTo>
                    <a:pt x="2356227" y="43246"/>
                  </a:lnTo>
                  <a:lnTo>
                    <a:pt x="2363922" y="53378"/>
                  </a:lnTo>
                  <a:lnTo>
                    <a:pt x="2371895" y="60545"/>
                  </a:lnTo>
                  <a:lnTo>
                    <a:pt x="2380292" y="63263"/>
                  </a:lnTo>
                  <a:lnTo>
                    <a:pt x="2388689" y="60545"/>
                  </a:lnTo>
                  <a:lnTo>
                    <a:pt x="2396661" y="53378"/>
                  </a:lnTo>
                  <a:lnTo>
                    <a:pt x="2404357" y="43246"/>
                  </a:lnTo>
                  <a:lnTo>
                    <a:pt x="2411923" y="31631"/>
                  </a:lnTo>
                  <a:lnTo>
                    <a:pt x="2419490" y="20016"/>
                  </a:lnTo>
                  <a:lnTo>
                    <a:pt x="2427186" y="9884"/>
                  </a:lnTo>
                  <a:lnTo>
                    <a:pt x="2435158" y="2718"/>
                  </a:lnTo>
                  <a:lnTo>
                    <a:pt x="2443555" y="0"/>
                  </a:lnTo>
                  <a:lnTo>
                    <a:pt x="2451952" y="2718"/>
                  </a:lnTo>
                  <a:lnTo>
                    <a:pt x="2459924" y="9884"/>
                  </a:lnTo>
                  <a:lnTo>
                    <a:pt x="2467620" y="20016"/>
                  </a:lnTo>
                  <a:lnTo>
                    <a:pt x="2475187" y="31631"/>
                  </a:lnTo>
                  <a:lnTo>
                    <a:pt x="2482754" y="43246"/>
                  </a:lnTo>
                  <a:lnTo>
                    <a:pt x="2490449" y="53378"/>
                  </a:lnTo>
                  <a:lnTo>
                    <a:pt x="2498422" y="60545"/>
                  </a:lnTo>
                  <a:lnTo>
                    <a:pt x="2506819" y="63263"/>
                  </a:lnTo>
                  <a:lnTo>
                    <a:pt x="2515216" y="60545"/>
                  </a:lnTo>
                  <a:lnTo>
                    <a:pt x="2523188" y="53378"/>
                  </a:lnTo>
                  <a:lnTo>
                    <a:pt x="2530884" y="43246"/>
                  </a:lnTo>
                  <a:lnTo>
                    <a:pt x="2538451" y="31631"/>
                  </a:lnTo>
                  <a:lnTo>
                    <a:pt x="2546017" y="20016"/>
                  </a:lnTo>
                  <a:lnTo>
                    <a:pt x="2553713" y="9884"/>
                  </a:lnTo>
                  <a:lnTo>
                    <a:pt x="2561685" y="2718"/>
                  </a:lnTo>
                  <a:lnTo>
                    <a:pt x="2570082" y="0"/>
                  </a:lnTo>
                  <a:lnTo>
                    <a:pt x="2578479" y="2718"/>
                  </a:lnTo>
                  <a:lnTo>
                    <a:pt x="2586452" y="9884"/>
                  </a:lnTo>
                  <a:lnTo>
                    <a:pt x="2594147" y="20016"/>
                  </a:lnTo>
                  <a:lnTo>
                    <a:pt x="2601714" y="31631"/>
                  </a:lnTo>
                  <a:lnTo>
                    <a:pt x="2609281" y="43246"/>
                  </a:lnTo>
                  <a:lnTo>
                    <a:pt x="2616977" y="53378"/>
                  </a:lnTo>
                  <a:lnTo>
                    <a:pt x="2624949" y="60545"/>
                  </a:lnTo>
                  <a:lnTo>
                    <a:pt x="2633346" y="63263"/>
                  </a:lnTo>
                  <a:lnTo>
                    <a:pt x="2641743" y="60545"/>
                  </a:lnTo>
                  <a:lnTo>
                    <a:pt x="2649715" y="53378"/>
                  </a:lnTo>
                  <a:lnTo>
                    <a:pt x="2657411" y="43246"/>
                  </a:lnTo>
                  <a:lnTo>
                    <a:pt x="2664978" y="31631"/>
                  </a:lnTo>
                  <a:lnTo>
                    <a:pt x="2672544" y="20016"/>
                  </a:lnTo>
                  <a:lnTo>
                    <a:pt x="2680240" y="9884"/>
                  </a:lnTo>
                  <a:lnTo>
                    <a:pt x="2688212" y="2718"/>
                  </a:lnTo>
                  <a:lnTo>
                    <a:pt x="2696610" y="0"/>
                  </a:lnTo>
                  <a:lnTo>
                    <a:pt x="2705006" y="2718"/>
                  </a:lnTo>
                  <a:lnTo>
                    <a:pt x="2712979" y="9884"/>
                  </a:lnTo>
                  <a:lnTo>
                    <a:pt x="2720674" y="20016"/>
                  </a:lnTo>
                  <a:lnTo>
                    <a:pt x="2728241" y="31631"/>
                  </a:lnTo>
                  <a:lnTo>
                    <a:pt x="2735808" y="43246"/>
                  </a:lnTo>
                  <a:lnTo>
                    <a:pt x="2743504" y="53378"/>
                  </a:lnTo>
                  <a:lnTo>
                    <a:pt x="2751476" y="60545"/>
                  </a:lnTo>
                  <a:lnTo>
                    <a:pt x="2759873" y="63263"/>
                  </a:lnTo>
                  <a:lnTo>
                    <a:pt x="2768270" y="60545"/>
                  </a:lnTo>
                  <a:lnTo>
                    <a:pt x="2776242" y="53378"/>
                  </a:lnTo>
                  <a:lnTo>
                    <a:pt x="2783938" y="43246"/>
                  </a:lnTo>
                  <a:lnTo>
                    <a:pt x="2791505" y="31631"/>
                  </a:lnTo>
                  <a:lnTo>
                    <a:pt x="2799072" y="20016"/>
                  </a:lnTo>
                  <a:lnTo>
                    <a:pt x="2806767" y="9884"/>
                  </a:lnTo>
                  <a:lnTo>
                    <a:pt x="2814740" y="2718"/>
                  </a:lnTo>
                  <a:lnTo>
                    <a:pt x="2823137" y="0"/>
                  </a:lnTo>
                  <a:lnTo>
                    <a:pt x="2831534" y="2718"/>
                  </a:lnTo>
                  <a:lnTo>
                    <a:pt x="2839506" y="9884"/>
                  </a:lnTo>
                  <a:lnTo>
                    <a:pt x="2847202" y="20016"/>
                  </a:lnTo>
                  <a:lnTo>
                    <a:pt x="2854768" y="31631"/>
                  </a:lnTo>
                  <a:lnTo>
                    <a:pt x="2862335" y="43246"/>
                  </a:lnTo>
                  <a:lnTo>
                    <a:pt x="2870031" y="53378"/>
                  </a:lnTo>
                  <a:lnTo>
                    <a:pt x="2878003" y="60545"/>
                  </a:lnTo>
                  <a:lnTo>
                    <a:pt x="2886400" y="63263"/>
                  </a:lnTo>
                  <a:lnTo>
                    <a:pt x="2894797" y="60545"/>
                  </a:lnTo>
                  <a:lnTo>
                    <a:pt x="2902770" y="53378"/>
                  </a:lnTo>
                  <a:lnTo>
                    <a:pt x="2910465" y="43246"/>
                  </a:lnTo>
                  <a:lnTo>
                    <a:pt x="2918032" y="31631"/>
                  </a:lnTo>
                  <a:lnTo>
                    <a:pt x="2925599" y="20016"/>
                  </a:lnTo>
                  <a:lnTo>
                    <a:pt x="2933294" y="9884"/>
                  </a:lnTo>
                  <a:lnTo>
                    <a:pt x="2941267" y="2718"/>
                  </a:lnTo>
                  <a:lnTo>
                    <a:pt x="2949664" y="0"/>
                  </a:lnTo>
                  <a:lnTo>
                    <a:pt x="2958061" y="2718"/>
                  </a:lnTo>
                  <a:lnTo>
                    <a:pt x="2966033" y="9884"/>
                  </a:lnTo>
                  <a:lnTo>
                    <a:pt x="2973729" y="20016"/>
                  </a:lnTo>
                  <a:lnTo>
                    <a:pt x="2981296" y="31631"/>
                  </a:lnTo>
                  <a:lnTo>
                    <a:pt x="2988862" y="43246"/>
                  </a:lnTo>
                  <a:lnTo>
                    <a:pt x="2996558" y="53378"/>
                  </a:lnTo>
                  <a:lnTo>
                    <a:pt x="3004530" y="60545"/>
                  </a:lnTo>
                  <a:lnTo>
                    <a:pt x="3012927" y="63263"/>
                  </a:lnTo>
                  <a:lnTo>
                    <a:pt x="3021324" y="60545"/>
                  </a:lnTo>
                  <a:lnTo>
                    <a:pt x="3029297" y="53378"/>
                  </a:lnTo>
                  <a:lnTo>
                    <a:pt x="3036992" y="43246"/>
                  </a:lnTo>
                  <a:lnTo>
                    <a:pt x="3044559" y="31631"/>
                  </a:lnTo>
                  <a:lnTo>
                    <a:pt x="3052126" y="20016"/>
                  </a:lnTo>
                  <a:lnTo>
                    <a:pt x="3059822" y="9884"/>
                  </a:lnTo>
                  <a:lnTo>
                    <a:pt x="3067794" y="2718"/>
                  </a:lnTo>
                  <a:lnTo>
                    <a:pt x="3076191" y="0"/>
                  </a:lnTo>
                  <a:lnTo>
                    <a:pt x="3084588" y="2718"/>
                  </a:lnTo>
                  <a:lnTo>
                    <a:pt x="3092560" y="9884"/>
                  </a:lnTo>
                  <a:lnTo>
                    <a:pt x="3100256" y="20016"/>
                  </a:lnTo>
                  <a:lnTo>
                    <a:pt x="3107823" y="31631"/>
                  </a:lnTo>
                  <a:lnTo>
                    <a:pt x="3115390" y="43246"/>
                  </a:lnTo>
                  <a:lnTo>
                    <a:pt x="3123085" y="53378"/>
                  </a:lnTo>
                  <a:lnTo>
                    <a:pt x="3131058" y="60545"/>
                  </a:lnTo>
                  <a:lnTo>
                    <a:pt x="3139455" y="63263"/>
                  </a:lnTo>
                  <a:lnTo>
                    <a:pt x="3150081" y="58321"/>
                  </a:lnTo>
                  <a:lnTo>
                    <a:pt x="3159224" y="47447"/>
                  </a:lnTo>
                  <a:lnTo>
                    <a:pt x="3168368" y="36574"/>
                  </a:lnTo>
                  <a:lnTo>
                    <a:pt x="3178994" y="31631"/>
                  </a:lnTo>
                  <a:lnTo>
                    <a:pt x="3240040" y="31631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994" y="1395766"/>
              <a:ext cx="216004" cy="2160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034" y="1395766"/>
              <a:ext cx="216004" cy="2160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5907" y="1814162"/>
            <a:ext cx="4117340" cy="1009884"/>
          </a:xfrm>
          <a:prstGeom prst="rect">
            <a:avLst/>
          </a:prstGeom>
        </p:spPr>
        <p:txBody>
          <a:bodyPr vert="horz" wrap="square" lIns="0" tIns="12057" rIns="0" bIns="0" rtlCol="0">
            <a:spAutoFit/>
          </a:bodyPr>
          <a:lstStyle/>
          <a:p>
            <a:pPr marL="192904" marR="43150" indent="-142775">
              <a:spcBef>
                <a:spcPts val="95"/>
              </a:spcBef>
            </a:pPr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9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Even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5" dirty="0">
                <a:latin typeface="Microsoft Sans Serif"/>
                <a:cs typeface="Microsoft Sans Serif"/>
              </a:rPr>
              <a:t>move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to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Moon,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global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two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cannot</a:t>
            </a:r>
            <a:r>
              <a:rPr sz="1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be</a:t>
            </a:r>
            <a:r>
              <a:rPr sz="1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described</a:t>
            </a:r>
            <a:r>
              <a:rPr sz="1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solely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terms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individual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state 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each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them!</a:t>
            </a:r>
            <a:endParaRPr sz="1000">
              <a:latin typeface="Microsoft Sans Serif"/>
              <a:cs typeface="Microsoft Sans Serif"/>
            </a:endParaRPr>
          </a:p>
          <a:p>
            <a:pPr>
              <a:spcBef>
                <a:spcPts val="5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92904" marR="537469" indent="-142775"/>
            <a:r>
              <a:rPr sz="1100" spc="585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)</a:t>
            </a:r>
            <a:r>
              <a:rPr sz="1100" spc="412" baseline="7936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particular,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we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measure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one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of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qubits,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this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apparently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instantaneously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affects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the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other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one.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4479" y="3345051"/>
            <a:ext cx="307340" cy="86554"/>
          </a:xfrm>
          <a:prstGeom prst="rect">
            <a:avLst/>
          </a:prstGeom>
        </p:spPr>
        <p:txBody>
          <a:bodyPr vert="horz" wrap="square" lIns="0" tIns="9517" rIns="0" bIns="0" rtlCol="0">
            <a:spAutoFit/>
          </a:bodyPr>
          <a:lstStyle/>
          <a:p>
            <a:pPr marL="12692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7/29</a:t>
            </a:r>
            <a:endParaRPr sz="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222</TotalTime>
  <Words>2621</Words>
  <Application>Microsoft Office PowerPoint</Application>
  <PresentationFormat>Custom</PresentationFormat>
  <Paragraphs>418</Paragraphs>
  <Slides>54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Equity</vt:lpstr>
      <vt:lpstr>The past, present, and future history of quantum  computing</vt:lpstr>
      <vt:lpstr>Quantum computing</vt:lpstr>
      <vt:lpstr>Quantum computing</vt:lpstr>
      <vt:lpstr>The Solvay conference 1927</vt:lpstr>
      <vt:lpstr>Key ingredients of quantum mechanics</vt:lpstr>
      <vt:lpstr>Slide 6</vt:lpstr>
      <vt:lpstr>The qubit: the basic building-block of quantum  computers</vt:lpstr>
      <vt:lpstr>Slide 8</vt:lpstr>
      <vt:lpstr>Non-locality and entanglement</vt:lpstr>
      <vt:lpstr>Quantum cryptography</vt:lpstr>
      <vt:lpstr>Quantum cryptography</vt:lpstr>
      <vt:lpstr>Teleportation: using entanglement to our advantage</vt:lpstr>
      <vt:lpstr>Slide 13</vt:lpstr>
      <vt:lpstr>Slide 14</vt:lpstr>
      <vt:lpstr>Slide 15</vt:lpstr>
      <vt:lpstr>Slide 16</vt:lpstr>
      <vt:lpstr>Slide 17</vt:lpstr>
      <vt:lpstr>The dawn of quantum computing</vt:lpstr>
      <vt:lpstr>The dawn of quantum computing</vt:lpstr>
      <vt:lpstr>The dawn of quantum computing</vt:lpstr>
      <vt:lpstr>The dawn of quantum computing</vt:lpstr>
      <vt:lpstr>Principles of Quantum Information</vt:lpstr>
      <vt:lpstr>Principles of Quantum Information contd..</vt:lpstr>
      <vt:lpstr>Slide 24</vt:lpstr>
      <vt:lpstr>Information Theory</vt:lpstr>
      <vt:lpstr>Quantum Memory</vt:lpstr>
      <vt:lpstr>Performance</vt:lpstr>
      <vt:lpstr>Slide 28</vt:lpstr>
      <vt:lpstr>Nano Information processing Technologies</vt:lpstr>
      <vt:lpstr>Quantum Cryptography</vt:lpstr>
      <vt:lpstr>Slide 31</vt:lpstr>
      <vt:lpstr>Slide 32</vt:lpstr>
      <vt:lpstr>Shor’s algorithm</vt:lpstr>
      <vt:lpstr>Grover’s algorithm</vt:lpstr>
      <vt:lpstr>Quantum simulation</vt:lpstr>
      <vt:lpstr>But can we actually build one?</vt:lpstr>
      <vt:lpstr>Quantum computing technologies It isn’t clear yet which technology will be used to build a large-scale  quantum computer. Some examples:</vt:lpstr>
      <vt:lpstr>Slide 38</vt:lpstr>
      <vt:lpstr>Quantum technologies you can buy today Quantum random number generators:</vt:lpstr>
      <vt:lpstr>Slide 40</vt:lpstr>
      <vt:lpstr>The D-Wave Two device</vt:lpstr>
      <vt:lpstr>The commercial future of quantum computing</vt:lpstr>
      <vt:lpstr>Challenges for quantum computing</vt:lpstr>
      <vt:lpstr>Summary</vt:lpstr>
      <vt:lpstr>Further reading</vt:lpstr>
      <vt:lpstr>Partial timeline: Theory of quantum computing</vt:lpstr>
      <vt:lpstr>The rise of quantum computing Following the publication of these algorithms, there was an explosion of  interest in quantum computing:</vt:lpstr>
      <vt:lpstr>Post-Quantum world</vt:lpstr>
      <vt:lpstr>Slide 49</vt:lpstr>
      <vt:lpstr>Post-Quantum Algorithm Assessment </vt:lpstr>
      <vt:lpstr>Case Studies     1.Smart Cities</vt:lpstr>
      <vt:lpstr>2. Internet of Vehicles</vt:lpstr>
      <vt:lpstr>Start thinking post-quantum now</vt:lpstr>
      <vt:lpstr>Challenges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past, present, and future history of quantum computing</dc:title>
  <dc:creator>Ashley Montanaro</dc:creator>
  <cp:lastModifiedBy>Dr Bhawana Rudra</cp:lastModifiedBy>
  <cp:revision>7</cp:revision>
  <dcterms:created xsi:type="dcterms:W3CDTF">2023-03-06T06:48:36Z</dcterms:created>
  <dcterms:modified xsi:type="dcterms:W3CDTF">2023-03-08T07:24:05Z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2015-11-23T00:00:00Z</vt:filetime>
  </property>
  <property fmtid="{D5CDD505-2E9C-101B-9397-08002B2CF9AE}" pid="3" name="Creator">
    <vt:lpwstr>LaTeX with Beamer class version 3.26</vt:lpwstr>
  </property>
  <property fmtid="{D5CDD505-2E9C-101B-9397-08002B2CF9AE}" pid="4" name="LastSaved">
    <vt:filetime>2023-03-06T00:00:00Z</vt:filetime>
  </property>
</Properties>
</file>